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1" r:id="rId3"/>
    <p:sldId id="257" r:id="rId4"/>
    <p:sldId id="258" r:id="rId5"/>
    <p:sldId id="259" r:id="rId6"/>
    <p:sldId id="263" r:id="rId7"/>
    <p:sldId id="260" r:id="rId8"/>
    <p:sldId id="262"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33" autoAdjust="0"/>
  </p:normalViewPr>
  <p:slideViewPr>
    <p:cSldViewPr snapToGrid="0">
      <p:cViewPr varScale="1">
        <p:scale>
          <a:sx n="76" d="100"/>
          <a:sy n="76" d="100"/>
        </p:scale>
        <p:origin x="49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596A6-DF2B-4B2C-959C-1A8D9439C696}" type="doc">
      <dgm:prSet loTypeId="urn:microsoft.com/office/officeart/2005/8/layout/cycle1" loCatId="cycle" qsTypeId="urn:microsoft.com/office/officeart/2005/8/quickstyle/simple1" qsCatId="simple" csTypeId="urn:microsoft.com/office/officeart/2005/8/colors/accent0_3" csCatId="mainScheme" phldr="1"/>
      <dgm:spPr/>
      <dgm:t>
        <a:bodyPr/>
        <a:lstStyle/>
        <a:p>
          <a:endParaRPr lang="fr-FR"/>
        </a:p>
      </dgm:t>
    </dgm:pt>
    <dgm:pt modelId="{8E970A21-BB4D-4E54-BF6F-AD60595D2065}">
      <dgm:prSet phldrT="[Texte]"/>
      <dgm:spPr/>
      <dgm:t>
        <a:bodyPr/>
        <a:lstStyle/>
        <a:p>
          <a:r>
            <a:rPr lang="fr-FR" dirty="0" smtClean="0"/>
            <a:t>2.Definition </a:t>
          </a:r>
          <a:endParaRPr lang="fr-FR" dirty="0"/>
        </a:p>
      </dgm:t>
    </dgm:pt>
    <dgm:pt modelId="{9243F179-42FF-4A28-B092-557FC3851BEE}" type="parTrans" cxnId="{22D373D8-D88E-4855-9154-9D368D8D929A}">
      <dgm:prSet/>
      <dgm:spPr/>
      <dgm:t>
        <a:bodyPr/>
        <a:lstStyle/>
        <a:p>
          <a:endParaRPr lang="fr-FR"/>
        </a:p>
      </dgm:t>
    </dgm:pt>
    <dgm:pt modelId="{011CCE6C-BE39-4061-8992-DB512C84E779}" type="sibTrans" cxnId="{22D373D8-D88E-4855-9154-9D368D8D929A}">
      <dgm:prSet/>
      <dgm:spPr/>
      <dgm:t>
        <a:bodyPr/>
        <a:lstStyle/>
        <a:p>
          <a:endParaRPr lang="fr-FR"/>
        </a:p>
      </dgm:t>
    </dgm:pt>
    <dgm:pt modelId="{30BF82F5-8257-47CE-B16C-AC5A8F7E963A}">
      <dgm:prSet phldrT="[Texte]"/>
      <dgm:spPr/>
      <dgm:t>
        <a:bodyPr/>
        <a:lstStyle/>
        <a:p>
          <a:r>
            <a:rPr lang="fr-FR" dirty="0" smtClean="0"/>
            <a:t>3.Les mécanismes du TGH  </a:t>
          </a:r>
          <a:endParaRPr lang="fr-FR" dirty="0"/>
        </a:p>
      </dgm:t>
    </dgm:pt>
    <dgm:pt modelId="{D188324B-548D-4663-9C12-C3DD8B75B8FF}" type="parTrans" cxnId="{F5C56EF6-F084-4BA4-AA1E-92050BDBC12E}">
      <dgm:prSet/>
      <dgm:spPr/>
      <dgm:t>
        <a:bodyPr/>
        <a:lstStyle/>
        <a:p>
          <a:endParaRPr lang="fr-FR"/>
        </a:p>
      </dgm:t>
    </dgm:pt>
    <dgm:pt modelId="{2C6AE4D3-4AAC-4313-92AB-F23686FFB9DF}" type="sibTrans" cxnId="{F5C56EF6-F084-4BA4-AA1E-92050BDBC12E}">
      <dgm:prSet/>
      <dgm:spPr/>
      <dgm:t>
        <a:bodyPr/>
        <a:lstStyle/>
        <a:p>
          <a:endParaRPr lang="fr-FR"/>
        </a:p>
      </dgm:t>
    </dgm:pt>
    <dgm:pt modelId="{BF2E623E-6DE1-4E4E-A1B9-35B996BD76A7}">
      <dgm:prSet phldrT="[Texte]"/>
      <dgm:spPr/>
      <dgm:t>
        <a:bodyPr/>
        <a:lstStyle/>
        <a:p>
          <a:r>
            <a:rPr lang="fr-FR" dirty="0" smtClean="0"/>
            <a:t>4.Le role du TGH dans la résistance microbienne  </a:t>
          </a:r>
          <a:endParaRPr lang="fr-FR" dirty="0"/>
        </a:p>
      </dgm:t>
    </dgm:pt>
    <dgm:pt modelId="{9F81D27D-54BB-48A0-9694-26C24F39968F}" type="parTrans" cxnId="{3BF698DA-5318-4B83-9714-13D199187253}">
      <dgm:prSet/>
      <dgm:spPr/>
      <dgm:t>
        <a:bodyPr/>
        <a:lstStyle/>
        <a:p>
          <a:endParaRPr lang="fr-FR"/>
        </a:p>
      </dgm:t>
    </dgm:pt>
    <dgm:pt modelId="{68CE5727-342D-4299-ADA5-96757B1ACC49}" type="sibTrans" cxnId="{3BF698DA-5318-4B83-9714-13D199187253}">
      <dgm:prSet/>
      <dgm:spPr/>
      <dgm:t>
        <a:bodyPr/>
        <a:lstStyle/>
        <a:p>
          <a:endParaRPr lang="fr-FR"/>
        </a:p>
      </dgm:t>
    </dgm:pt>
    <dgm:pt modelId="{8CF93D42-304C-4C5B-84BD-B60F8C54FAE8}">
      <dgm:prSet phldrT="[Texte]"/>
      <dgm:spPr/>
      <dgm:t>
        <a:bodyPr/>
        <a:lstStyle/>
        <a:p>
          <a:r>
            <a:rPr lang="fr-FR" dirty="0" smtClean="0"/>
            <a:t>5.Un exemple </a:t>
          </a:r>
          <a:r>
            <a:rPr lang="fr-FR" i="1" dirty="0" smtClean="0"/>
            <a:t>Escherichia coli </a:t>
          </a:r>
          <a:endParaRPr lang="fr-FR" i="1" dirty="0"/>
        </a:p>
      </dgm:t>
    </dgm:pt>
    <dgm:pt modelId="{835C4F50-E241-4AD3-A072-C575D6C00FBB}" type="parTrans" cxnId="{A8E493F1-8801-466D-A955-1E7F476ABCB8}">
      <dgm:prSet/>
      <dgm:spPr/>
      <dgm:t>
        <a:bodyPr/>
        <a:lstStyle/>
        <a:p>
          <a:endParaRPr lang="fr-FR"/>
        </a:p>
      </dgm:t>
    </dgm:pt>
    <dgm:pt modelId="{09D2F67A-4575-4542-A623-DB39888CEB6E}" type="sibTrans" cxnId="{A8E493F1-8801-466D-A955-1E7F476ABCB8}">
      <dgm:prSet/>
      <dgm:spPr/>
      <dgm:t>
        <a:bodyPr/>
        <a:lstStyle/>
        <a:p>
          <a:endParaRPr lang="fr-FR"/>
        </a:p>
      </dgm:t>
    </dgm:pt>
    <dgm:pt modelId="{190855E7-C44E-41CE-AF36-B0D95DE531A2}">
      <dgm:prSet phldrT="[Texte]"/>
      <dgm:spPr/>
      <dgm:t>
        <a:bodyPr/>
        <a:lstStyle/>
        <a:p>
          <a:r>
            <a:rPr lang="fr-FR" dirty="0" smtClean="0"/>
            <a:t>1.Introduction </a:t>
          </a:r>
          <a:endParaRPr lang="fr-FR" dirty="0"/>
        </a:p>
      </dgm:t>
    </dgm:pt>
    <dgm:pt modelId="{2CE7D78A-D577-49EA-B683-D218866144A0}" type="parTrans" cxnId="{D040348C-9921-4577-979D-CCCD4899A651}">
      <dgm:prSet/>
      <dgm:spPr/>
      <dgm:t>
        <a:bodyPr/>
        <a:lstStyle/>
        <a:p>
          <a:endParaRPr lang="fr-FR"/>
        </a:p>
      </dgm:t>
    </dgm:pt>
    <dgm:pt modelId="{16248706-3331-4805-B6E9-D073DF6145C2}" type="sibTrans" cxnId="{D040348C-9921-4577-979D-CCCD4899A651}">
      <dgm:prSet/>
      <dgm:spPr/>
      <dgm:t>
        <a:bodyPr/>
        <a:lstStyle/>
        <a:p>
          <a:endParaRPr lang="fr-FR"/>
        </a:p>
      </dgm:t>
    </dgm:pt>
    <dgm:pt modelId="{F6BCEE5D-3E8E-4C9B-98A1-4E07CD9D92FA}" type="pres">
      <dgm:prSet presAssocID="{D18596A6-DF2B-4B2C-959C-1A8D9439C696}" presName="cycle" presStyleCnt="0">
        <dgm:presLayoutVars>
          <dgm:dir/>
          <dgm:resizeHandles val="exact"/>
        </dgm:presLayoutVars>
      </dgm:prSet>
      <dgm:spPr/>
      <dgm:t>
        <a:bodyPr/>
        <a:lstStyle/>
        <a:p>
          <a:endParaRPr lang="fr-FR"/>
        </a:p>
      </dgm:t>
    </dgm:pt>
    <dgm:pt modelId="{0068FEE3-1D51-4EFE-BDD1-D6BCF8F39A3A}" type="pres">
      <dgm:prSet presAssocID="{8E970A21-BB4D-4E54-BF6F-AD60595D2065}" presName="dummy" presStyleCnt="0"/>
      <dgm:spPr/>
    </dgm:pt>
    <dgm:pt modelId="{DC5F4A69-81F0-42B7-ADEA-ABF2FB54B4B9}" type="pres">
      <dgm:prSet presAssocID="{8E970A21-BB4D-4E54-BF6F-AD60595D2065}" presName="node" presStyleLbl="revTx" presStyleIdx="0" presStyleCnt="5">
        <dgm:presLayoutVars>
          <dgm:bulletEnabled val="1"/>
        </dgm:presLayoutVars>
      </dgm:prSet>
      <dgm:spPr/>
      <dgm:t>
        <a:bodyPr/>
        <a:lstStyle/>
        <a:p>
          <a:endParaRPr lang="fr-FR"/>
        </a:p>
      </dgm:t>
    </dgm:pt>
    <dgm:pt modelId="{5702A135-3909-47A8-9A9A-2369AE03AA3D}" type="pres">
      <dgm:prSet presAssocID="{011CCE6C-BE39-4061-8992-DB512C84E779}" presName="sibTrans" presStyleLbl="node1" presStyleIdx="0" presStyleCnt="5"/>
      <dgm:spPr/>
      <dgm:t>
        <a:bodyPr/>
        <a:lstStyle/>
        <a:p>
          <a:endParaRPr lang="fr-FR"/>
        </a:p>
      </dgm:t>
    </dgm:pt>
    <dgm:pt modelId="{3C83BC31-CC65-4A21-90ED-C94DA52A4342}" type="pres">
      <dgm:prSet presAssocID="{30BF82F5-8257-47CE-B16C-AC5A8F7E963A}" presName="dummy" presStyleCnt="0"/>
      <dgm:spPr/>
    </dgm:pt>
    <dgm:pt modelId="{B4BB71F9-6D5E-4EDE-8523-3BE7CDC1A198}" type="pres">
      <dgm:prSet presAssocID="{30BF82F5-8257-47CE-B16C-AC5A8F7E963A}" presName="node" presStyleLbl="revTx" presStyleIdx="1" presStyleCnt="5">
        <dgm:presLayoutVars>
          <dgm:bulletEnabled val="1"/>
        </dgm:presLayoutVars>
      </dgm:prSet>
      <dgm:spPr/>
      <dgm:t>
        <a:bodyPr/>
        <a:lstStyle/>
        <a:p>
          <a:endParaRPr lang="fr-FR"/>
        </a:p>
      </dgm:t>
    </dgm:pt>
    <dgm:pt modelId="{B5F069A7-A579-4653-BEBB-8BB0E2E16E22}" type="pres">
      <dgm:prSet presAssocID="{2C6AE4D3-4AAC-4313-92AB-F23686FFB9DF}" presName="sibTrans" presStyleLbl="node1" presStyleIdx="1" presStyleCnt="5"/>
      <dgm:spPr/>
      <dgm:t>
        <a:bodyPr/>
        <a:lstStyle/>
        <a:p>
          <a:endParaRPr lang="fr-FR"/>
        </a:p>
      </dgm:t>
    </dgm:pt>
    <dgm:pt modelId="{C05CD8BA-8C61-4861-BF3C-1D877C3B1923}" type="pres">
      <dgm:prSet presAssocID="{BF2E623E-6DE1-4E4E-A1B9-35B996BD76A7}" presName="dummy" presStyleCnt="0"/>
      <dgm:spPr/>
    </dgm:pt>
    <dgm:pt modelId="{7F077D28-84C6-4355-9854-320211051B15}" type="pres">
      <dgm:prSet presAssocID="{BF2E623E-6DE1-4E4E-A1B9-35B996BD76A7}" presName="node" presStyleLbl="revTx" presStyleIdx="2" presStyleCnt="5">
        <dgm:presLayoutVars>
          <dgm:bulletEnabled val="1"/>
        </dgm:presLayoutVars>
      </dgm:prSet>
      <dgm:spPr/>
      <dgm:t>
        <a:bodyPr/>
        <a:lstStyle/>
        <a:p>
          <a:endParaRPr lang="fr-FR"/>
        </a:p>
      </dgm:t>
    </dgm:pt>
    <dgm:pt modelId="{9401FAAE-8DBE-4DFF-B077-EE2D20E37600}" type="pres">
      <dgm:prSet presAssocID="{68CE5727-342D-4299-ADA5-96757B1ACC49}" presName="sibTrans" presStyleLbl="node1" presStyleIdx="2" presStyleCnt="5"/>
      <dgm:spPr/>
      <dgm:t>
        <a:bodyPr/>
        <a:lstStyle/>
        <a:p>
          <a:endParaRPr lang="fr-FR"/>
        </a:p>
      </dgm:t>
    </dgm:pt>
    <dgm:pt modelId="{C4B7F082-EB86-4A62-A2D8-052BBAFE833A}" type="pres">
      <dgm:prSet presAssocID="{8CF93D42-304C-4C5B-84BD-B60F8C54FAE8}" presName="dummy" presStyleCnt="0"/>
      <dgm:spPr/>
    </dgm:pt>
    <dgm:pt modelId="{471E9E42-F6A9-43DD-9D69-FC697927EDA7}" type="pres">
      <dgm:prSet presAssocID="{8CF93D42-304C-4C5B-84BD-B60F8C54FAE8}" presName="node" presStyleLbl="revTx" presStyleIdx="3" presStyleCnt="5">
        <dgm:presLayoutVars>
          <dgm:bulletEnabled val="1"/>
        </dgm:presLayoutVars>
      </dgm:prSet>
      <dgm:spPr/>
      <dgm:t>
        <a:bodyPr/>
        <a:lstStyle/>
        <a:p>
          <a:endParaRPr lang="fr-FR"/>
        </a:p>
      </dgm:t>
    </dgm:pt>
    <dgm:pt modelId="{3C494394-7528-408E-8AD4-8D766A7988CB}" type="pres">
      <dgm:prSet presAssocID="{09D2F67A-4575-4542-A623-DB39888CEB6E}" presName="sibTrans" presStyleLbl="node1" presStyleIdx="3" presStyleCnt="5"/>
      <dgm:spPr/>
      <dgm:t>
        <a:bodyPr/>
        <a:lstStyle/>
        <a:p>
          <a:endParaRPr lang="fr-FR"/>
        </a:p>
      </dgm:t>
    </dgm:pt>
    <dgm:pt modelId="{A7BCDD54-AF78-4880-8318-296C7D6E4F2F}" type="pres">
      <dgm:prSet presAssocID="{190855E7-C44E-41CE-AF36-B0D95DE531A2}" presName="dummy" presStyleCnt="0"/>
      <dgm:spPr/>
    </dgm:pt>
    <dgm:pt modelId="{E265C9F1-F9B9-4A19-99C8-95773BD70CCB}" type="pres">
      <dgm:prSet presAssocID="{190855E7-C44E-41CE-AF36-B0D95DE531A2}" presName="node" presStyleLbl="revTx" presStyleIdx="4" presStyleCnt="5">
        <dgm:presLayoutVars>
          <dgm:bulletEnabled val="1"/>
        </dgm:presLayoutVars>
      </dgm:prSet>
      <dgm:spPr/>
      <dgm:t>
        <a:bodyPr/>
        <a:lstStyle/>
        <a:p>
          <a:endParaRPr lang="fr-FR"/>
        </a:p>
      </dgm:t>
    </dgm:pt>
    <dgm:pt modelId="{E78BB52D-62A0-43A0-9C68-4B0671F2CC5D}" type="pres">
      <dgm:prSet presAssocID="{16248706-3331-4805-B6E9-D073DF6145C2}" presName="sibTrans" presStyleLbl="node1" presStyleIdx="4" presStyleCnt="5"/>
      <dgm:spPr/>
      <dgm:t>
        <a:bodyPr/>
        <a:lstStyle/>
        <a:p>
          <a:endParaRPr lang="fr-FR"/>
        </a:p>
      </dgm:t>
    </dgm:pt>
  </dgm:ptLst>
  <dgm:cxnLst>
    <dgm:cxn modelId="{2207345D-132B-4D55-A2D6-5EFFEA35891B}" type="presOf" srcId="{8E970A21-BB4D-4E54-BF6F-AD60595D2065}" destId="{DC5F4A69-81F0-42B7-ADEA-ABF2FB54B4B9}" srcOrd="0" destOrd="0" presId="urn:microsoft.com/office/officeart/2005/8/layout/cycle1"/>
    <dgm:cxn modelId="{D040348C-9921-4577-979D-CCCD4899A651}" srcId="{D18596A6-DF2B-4B2C-959C-1A8D9439C696}" destId="{190855E7-C44E-41CE-AF36-B0D95DE531A2}" srcOrd="4" destOrd="0" parTransId="{2CE7D78A-D577-49EA-B683-D218866144A0}" sibTransId="{16248706-3331-4805-B6E9-D073DF6145C2}"/>
    <dgm:cxn modelId="{08DB57B7-01C3-4D1F-BAC9-AAB850FE9BDC}" type="presOf" srcId="{8CF93D42-304C-4C5B-84BD-B60F8C54FAE8}" destId="{471E9E42-F6A9-43DD-9D69-FC697927EDA7}" srcOrd="0" destOrd="0" presId="urn:microsoft.com/office/officeart/2005/8/layout/cycle1"/>
    <dgm:cxn modelId="{DAC73575-E9F9-4525-A2C9-F408654FAB93}" type="presOf" srcId="{BF2E623E-6DE1-4E4E-A1B9-35B996BD76A7}" destId="{7F077D28-84C6-4355-9854-320211051B15}" srcOrd="0" destOrd="0" presId="urn:microsoft.com/office/officeart/2005/8/layout/cycle1"/>
    <dgm:cxn modelId="{F5C56EF6-F084-4BA4-AA1E-92050BDBC12E}" srcId="{D18596A6-DF2B-4B2C-959C-1A8D9439C696}" destId="{30BF82F5-8257-47CE-B16C-AC5A8F7E963A}" srcOrd="1" destOrd="0" parTransId="{D188324B-548D-4663-9C12-C3DD8B75B8FF}" sibTransId="{2C6AE4D3-4AAC-4313-92AB-F23686FFB9DF}"/>
    <dgm:cxn modelId="{161876F6-B0E6-44D0-BF92-EB9CBE1E1FB3}" type="presOf" srcId="{09D2F67A-4575-4542-A623-DB39888CEB6E}" destId="{3C494394-7528-408E-8AD4-8D766A7988CB}" srcOrd="0" destOrd="0" presId="urn:microsoft.com/office/officeart/2005/8/layout/cycle1"/>
    <dgm:cxn modelId="{3774A973-2CDB-4E92-B11C-D8D37F1496B0}" type="presOf" srcId="{68CE5727-342D-4299-ADA5-96757B1ACC49}" destId="{9401FAAE-8DBE-4DFF-B077-EE2D20E37600}" srcOrd="0" destOrd="0" presId="urn:microsoft.com/office/officeart/2005/8/layout/cycle1"/>
    <dgm:cxn modelId="{1B74106A-AF3E-4EEE-A38F-9326BD3E64BB}" type="presOf" srcId="{16248706-3331-4805-B6E9-D073DF6145C2}" destId="{E78BB52D-62A0-43A0-9C68-4B0671F2CC5D}" srcOrd="0" destOrd="0" presId="urn:microsoft.com/office/officeart/2005/8/layout/cycle1"/>
    <dgm:cxn modelId="{699F4418-870A-4A6E-B9C3-8D3BBD06418F}" type="presOf" srcId="{30BF82F5-8257-47CE-B16C-AC5A8F7E963A}" destId="{B4BB71F9-6D5E-4EDE-8523-3BE7CDC1A198}" srcOrd="0" destOrd="0" presId="urn:microsoft.com/office/officeart/2005/8/layout/cycle1"/>
    <dgm:cxn modelId="{3ECAF752-EE70-46C3-AF8A-2D16F8F3B973}" type="presOf" srcId="{2C6AE4D3-4AAC-4313-92AB-F23686FFB9DF}" destId="{B5F069A7-A579-4653-BEBB-8BB0E2E16E22}" srcOrd="0" destOrd="0" presId="urn:microsoft.com/office/officeart/2005/8/layout/cycle1"/>
    <dgm:cxn modelId="{A8E493F1-8801-466D-A955-1E7F476ABCB8}" srcId="{D18596A6-DF2B-4B2C-959C-1A8D9439C696}" destId="{8CF93D42-304C-4C5B-84BD-B60F8C54FAE8}" srcOrd="3" destOrd="0" parTransId="{835C4F50-E241-4AD3-A072-C575D6C00FBB}" sibTransId="{09D2F67A-4575-4542-A623-DB39888CEB6E}"/>
    <dgm:cxn modelId="{B23AF555-C4E1-49E2-BF20-D5ACFF4709FB}" type="presOf" srcId="{011CCE6C-BE39-4061-8992-DB512C84E779}" destId="{5702A135-3909-47A8-9A9A-2369AE03AA3D}" srcOrd="0" destOrd="0" presId="urn:microsoft.com/office/officeart/2005/8/layout/cycle1"/>
    <dgm:cxn modelId="{7FBECBE3-E01A-4363-AC16-B4B6002E3B78}" type="presOf" srcId="{190855E7-C44E-41CE-AF36-B0D95DE531A2}" destId="{E265C9F1-F9B9-4A19-99C8-95773BD70CCB}" srcOrd="0" destOrd="0" presId="urn:microsoft.com/office/officeart/2005/8/layout/cycle1"/>
    <dgm:cxn modelId="{3BF698DA-5318-4B83-9714-13D199187253}" srcId="{D18596A6-DF2B-4B2C-959C-1A8D9439C696}" destId="{BF2E623E-6DE1-4E4E-A1B9-35B996BD76A7}" srcOrd="2" destOrd="0" parTransId="{9F81D27D-54BB-48A0-9694-26C24F39968F}" sibTransId="{68CE5727-342D-4299-ADA5-96757B1ACC49}"/>
    <dgm:cxn modelId="{95FD9D11-6ADE-4829-9097-F3EA1AD26510}" type="presOf" srcId="{D18596A6-DF2B-4B2C-959C-1A8D9439C696}" destId="{F6BCEE5D-3E8E-4C9B-98A1-4E07CD9D92FA}" srcOrd="0" destOrd="0" presId="urn:microsoft.com/office/officeart/2005/8/layout/cycle1"/>
    <dgm:cxn modelId="{22D373D8-D88E-4855-9154-9D368D8D929A}" srcId="{D18596A6-DF2B-4B2C-959C-1A8D9439C696}" destId="{8E970A21-BB4D-4E54-BF6F-AD60595D2065}" srcOrd="0" destOrd="0" parTransId="{9243F179-42FF-4A28-B092-557FC3851BEE}" sibTransId="{011CCE6C-BE39-4061-8992-DB512C84E779}"/>
    <dgm:cxn modelId="{F4619BB8-EBD9-49BD-9A97-CEA2AA28E049}" type="presParOf" srcId="{F6BCEE5D-3E8E-4C9B-98A1-4E07CD9D92FA}" destId="{0068FEE3-1D51-4EFE-BDD1-D6BCF8F39A3A}" srcOrd="0" destOrd="0" presId="urn:microsoft.com/office/officeart/2005/8/layout/cycle1"/>
    <dgm:cxn modelId="{D7AF9E29-C28F-4B12-A088-FDD53CF261FB}" type="presParOf" srcId="{F6BCEE5D-3E8E-4C9B-98A1-4E07CD9D92FA}" destId="{DC5F4A69-81F0-42B7-ADEA-ABF2FB54B4B9}" srcOrd="1" destOrd="0" presId="urn:microsoft.com/office/officeart/2005/8/layout/cycle1"/>
    <dgm:cxn modelId="{62912C01-EF35-4902-BC4C-54C35340E463}" type="presParOf" srcId="{F6BCEE5D-3E8E-4C9B-98A1-4E07CD9D92FA}" destId="{5702A135-3909-47A8-9A9A-2369AE03AA3D}" srcOrd="2" destOrd="0" presId="urn:microsoft.com/office/officeart/2005/8/layout/cycle1"/>
    <dgm:cxn modelId="{FBC1C686-9500-4813-A784-E58F7376390C}" type="presParOf" srcId="{F6BCEE5D-3E8E-4C9B-98A1-4E07CD9D92FA}" destId="{3C83BC31-CC65-4A21-90ED-C94DA52A4342}" srcOrd="3" destOrd="0" presId="urn:microsoft.com/office/officeart/2005/8/layout/cycle1"/>
    <dgm:cxn modelId="{AB6FE339-E7F8-4A87-BC31-8E5D2ECB7C14}" type="presParOf" srcId="{F6BCEE5D-3E8E-4C9B-98A1-4E07CD9D92FA}" destId="{B4BB71F9-6D5E-4EDE-8523-3BE7CDC1A198}" srcOrd="4" destOrd="0" presId="urn:microsoft.com/office/officeart/2005/8/layout/cycle1"/>
    <dgm:cxn modelId="{80C71AA0-1626-44A0-9286-DCE7D223FF73}" type="presParOf" srcId="{F6BCEE5D-3E8E-4C9B-98A1-4E07CD9D92FA}" destId="{B5F069A7-A579-4653-BEBB-8BB0E2E16E22}" srcOrd="5" destOrd="0" presId="urn:microsoft.com/office/officeart/2005/8/layout/cycle1"/>
    <dgm:cxn modelId="{DF48B92A-DCFA-4374-95FB-D3E054100BFB}" type="presParOf" srcId="{F6BCEE5D-3E8E-4C9B-98A1-4E07CD9D92FA}" destId="{C05CD8BA-8C61-4861-BF3C-1D877C3B1923}" srcOrd="6" destOrd="0" presId="urn:microsoft.com/office/officeart/2005/8/layout/cycle1"/>
    <dgm:cxn modelId="{D82F0F16-23CB-41DF-9360-79F3DFD426F8}" type="presParOf" srcId="{F6BCEE5D-3E8E-4C9B-98A1-4E07CD9D92FA}" destId="{7F077D28-84C6-4355-9854-320211051B15}" srcOrd="7" destOrd="0" presId="urn:microsoft.com/office/officeart/2005/8/layout/cycle1"/>
    <dgm:cxn modelId="{3AA055C0-66BF-4033-80E0-FE5F4165F1FA}" type="presParOf" srcId="{F6BCEE5D-3E8E-4C9B-98A1-4E07CD9D92FA}" destId="{9401FAAE-8DBE-4DFF-B077-EE2D20E37600}" srcOrd="8" destOrd="0" presId="urn:microsoft.com/office/officeart/2005/8/layout/cycle1"/>
    <dgm:cxn modelId="{425968D5-05A2-41AE-8C77-9980A1708DD8}" type="presParOf" srcId="{F6BCEE5D-3E8E-4C9B-98A1-4E07CD9D92FA}" destId="{C4B7F082-EB86-4A62-A2D8-052BBAFE833A}" srcOrd="9" destOrd="0" presId="urn:microsoft.com/office/officeart/2005/8/layout/cycle1"/>
    <dgm:cxn modelId="{131877A7-A277-4012-8B35-B226D36D5DCE}" type="presParOf" srcId="{F6BCEE5D-3E8E-4C9B-98A1-4E07CD9D92FA}" destId="{471E9E42-F6A9-43DD-9D69-FC697927EDA7}" srcOrd="10" destOrd="0" presId="urn:microsoft.com/office/officeart/2005/8/layout/cycle1"/>
    <dgm:cxn modelId="{EEF2C501-A09D-45B5-8F9C-9D4CE6E2C747}" type="presParOf" srcId="{F6BCEE5D-3E8E-4C9B-98A1-4E07CD9D92FA}" destId="{3C494394-7528-408E-8AD4-8D766A7988CB}" srcOrd="11" destOrd="0" presId="urn:microsoft.com/office/officeart/2005/8/layout/cycle1"/>
    <dgm:cxn modelId="{B8128A41-9C91-49E6-8ABA-28F8D5D9F6B4}" type="presParOf" srcId="{F6BCEE5D-3E8E-4C9B-98A1-4E07CD9D92FA}" destId="{A7BCDD54-AF78-4880-8318-296C7D6E4F2F}" srcOrd="12" destOrd="0" presId="urn:microsoft.com/office/officeart/2005/8/layout/cycle1"/>
    <dgm:cxn modelId="{2A8D1C2A-991F-4743-BB23-159F2C0D0F71}" type="presParOf" srcId="{F6BCEE5D-3E8E-4C9B-98A1-4E07CD9D92FA}" destId="{E265C9F1-F9B9-4A19-99C8-95773BD70CCB}" srcOrd="13" destOrd="0" presId="urn:microsoft.com/office/officeart/2005/8/layout/cycle1"/>
    <dgm:cxn modelId="{C735D80C-EE8E-4AD9-A749-70B59CD2A7CB}" type="presParOf" srcId="{F6BCEE5D-3E8E-4C9B-98A1-4E07CD9D92FA}" destId="{E78BB52D-62A0-43A0-9C68-4B0671F2CC5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5220D7-5E0F-4988-BA9C-45FDD4E7BE33}" type="doc">
      <dgm:prSet loTypeId="urn:microsoft.com/office/officeart/2005/8/layout/hProcess9" loCatId="process" qsTypeId="urn:microsoft.com/office/officeart/2005/8/quickstyle/simple1" qsCatId="simple" csTypeId="urn:microsoft.com/office/officeart/2005/8/colors/accent0_3" csCatId="mainScheme" phldr="1"/>
      <dgm:spPr/>
    </dgm:pt>
    <dgm:pt modelId="{131E51A6-A2E4-4DCA-AA57-BD226FC8D5FF}">
      <dgm:prSet custT="1"/>
      <dgm:spPr/>
      <dgm:t>
        <a:bodyPr/>
        <a:lstStyle/>
        <a:p>
          <a:r>
            <a:rPr lang="en-US" sz="1600" b="1" dirty="0" smtClean="0">
              <a:latin typeface="Inter Bold" pitchFamily="34" charset="0"/>
              <a:ea typeface="Inter Bold" pitchFamily="34" charset="-122"/>
              <a:cs typeface="Inter Bold" pitchFamily="34" charset="-120"/>
            </a:rPr>
            <a:t>Transformation</a:t>
          </a:r>
          <a:endParaRPr lang="en-US" sz="1600" dirty="0"/>
        </a:p>
      </dgm:t>
    </dgm:pt>
    <dgm:pt modelId="{F73EC935-A16B-40A7-9133-3F44B7BB2729}" type="parTrans" cxnId="{50EB457B-2683-4650-AF3A-8503136D3BD6}">
      <dgm:prSet/>
      <dgm:spPr/>
      <dgm:t>
        <a:bodyPr/>
        <a:lstStyle/>
        <a:p>
          <a:endParaRPr lang="fr-FR"/>
        </a:p>
      </dgm:t>
    </dgm:pt>
    <dgm:pt modelId="{CB0A781B-5119-4442-B985-E234323D6ABA}" type="sibTrans" cxnId="{50EB457B-2683-4650-AF3A-8503136D3BD6}">
      <dgm:prSet/>
      <dgm:spPr/>
      <dgm:t>
        <a:bodyPr/>
        <a:lstStyle/>
        <a:p>
          <a:endParaRPr lang="fr-FR"/>
        </a:p>
      </dgm:t>
    </dgm:pt>
    <dgm:pt modelId="{C0B474E2-0EFE-44DB-AF99-9A4AC25384D3}">
      <dgm:prSet/>
      <dgm:spPr/>
      <dgm:t>
        <a:bodyPr/>
        <a:lstStyle/>
        <a:p>
          <a:r>
            <a:rPr lang="fr-FR" b="1" dirty="0" smtClean="0">
              <a:latin typeface="Inter Bold" pitchFamily="34" charset="0"/>
              <a:ea typeface="Inter Bold" pitchFamily="34" charset="-122"/>
            </a:rPr>
            <a:t>La transformation est l'absorption directe d'ADN nu de l'environnement par une cellule bactérienne compétente, et son intégration dans le génome.</a:t>
          </a:r>
        </a:p>
      </dgm:t>
    </dgm:pt>
    <dgm:pt modelId="{A72C665F-421D-4BF1-BF3D-46B71FA2E783}" type="parTrans" cxnId="{D09255E8-AC87-42AF-9EBF-AC9C93AE8D39}">
      <dgm:prSet/>
      <dgm:spPr/>
      <dgm:t>
        <a:bodyPr/>
        <a:lstStyle/>
        <a:p>
          <a:endParaRPr lang="fr-FR"/>
        </a:p>
      </dgm:t>
    </dgm:pt>
    <dgm:pt modelId="{F75170CE-399A-416D-93AD-AB92F874EFA4}" type="sibTrans" cxnId="{D09255E8-AC87-42AF-9EBF-AC9C93AE8D39}">
      <dgm:prSet/>
      <dgm:spPr/>
      <dgm:t>
        <a:bodyPr/>
        <a:lstStyle/>
        <a:p>
          <a:endParaRPr lang="fr-FR"/>
        </a:p>
      </dgm:t>
    </dgm:pt>
    <dgm:pt modelId="{344D72C3-6CBC-4680-A892-963512658694}">
      <dgm:prSet custT="1"/>
      <dgm:spPr/>
      <dgm:t>
        <a:bodyPr/>
        <a:lstStyle/>
        <a:p>
          <a:r>
            <a:rPr lang="en-US" sz="1600" b="1" smtClean="0">
              <a:latin typeface="Inter Bold" pitchFamily="34" charset="0"/>
              <a:ea typeface="Inter Bold" pitchFamily="34" charset="-122"/>
              <a:cs typeface="Inter Bold" pitchFamily="34" charset="-120"/>
            </a:rPr>
            <a:t>Conjugaison</a:t>
          </a:r>
          <a:endParaRPr lang="en-US" sz="1600" dirty="0"/>
        </a:p>
      </dgm:t>
    </dgm:pt>
    <dgm:pt modelId="{C7740252-BC00-42B4-8EC1-B20262D0DEFE}" type="parTrans" cxnId="{4A153617-A9F5-4EF7-82B0-354135FD8281}">
      <dgm:prSet/>
      <dgm:spPr/>
      <dgm:t>
        <a:bodyPr/>
        <a:lstStyle/>
        <a:p>
          <a:endParaRPr lang="fr-FR"/>
        </a:p>
      </dgm:t>
    </dgm:pt>
    <dgm:pt modelId="{186DD144-F21A-4849-B665-A5FBD8587ACF}" type="sibTrans" cxnId="{4A153617-A9F5-4EF7-82B0-354135FD8281}">
      <dgm:prSet/>
      <dgm:spPr/>
      <dgm:t>
        <a:bodyPr/>
        <a:lstStyle/>
        <a:p>
          <a:endParaRPr lang="fr-FR"/>
        </a:p>
      </dgm:t>
    </dgm:pt>
    <dgm:pt modelId="{C48A7D67-BE73-47BC-82B8-012186FC6F48}">
      <dgm:prSet/>
      <dgm:spPr/>
      <dgm:t>
        <a:bodyPr/>
        <a:lstStyle/>
        <a:p>
          <a:r>
            <a:rPr lang="en-US" dirty="0" smtClean="0">
              <a:latin typeface="Inter" pitchFamily="34" charset="0"/>
              <a:ea typeface="Inter" pitchFamily="34" charset="-122"/>
              <a:cs typeface="Inter" pitchFamily="34" charset="-120"/>
            </a:rPr>
            <a:t>La conjugaison </a:t>
          </a:r>
          <a:r>
            <a:rPr lang="en-US" dirty="0" err="1" smtClean="0">
              <a:latin typeface="Inter" pitchFamily="34" charset="0"/>
              <a:ea typeface="Inter" pitchFamily="34" charset="-122"/>
              <a:cs typeface="Inter" pitchFamily="34" charset="-120"/>
            </a:rPr>
            <a:t>implique</a:t>
          </a:r>
          <a:r>
            <a:rPr lang="en-US" dirty="0" smtClean="0">
              <a:latin typeface="Inter" pitchFamily="34" charset="0"/>
              <a:ea typeface="Inter" pitchFamily="34" charset="-122"/>
              <a:cs typeface="Inter" pitchFamily="34" charset="-120"/>
            </a:rPr>
            <a:t> le transfert d'ADN, souvent sous forme de plasmides, </a:t>
          </a:r>
          <a:r>
            <a:rPr lang="en-US" dirty="0" err="1" smtClean="0">
              <a:latin typeface="Inter" pitchFamily="34" charset="0"/>
              <a:ea typeface="Inter" pitchFamily="34" charset="-122"/>
              <a:cs typeface="Inter" pitchFamily="34" charset="-120"/>
            </a:rPr>
            <a:t>d'une</a:t>
          </a:r>
          <a:r>
            <a:rPr lang="en-US" dirty="0" smtClean="0">
              <a:latin typeface="Inter" pitchFamily="34" charset="0"/>
              <a:ea typeface="Inter" pitchFamily="34" charset="-122"/>
              <a:cs typeface="Inter" pitchFamily="34" charset="-120"/>
            </a:rPr>
            <a:t> bactérie donneuse à une bactérie receveuse via un contact direct, généralement par un pilus sexuel.</a:t>
          </a:r>
          <a:endParaRPr lang="en-US" dirty="0"/>
        </a:p>
      </dgm:t>
    </dgm:pt>
    <dgm:pt modelId="{771CDB88-3AC0-43C3-A122-7AE2031D3668}" type="parTrans" cxnId="{3C996675-1067-45DA-B2AA-7C13F3FAA148}">
      <dgm:prSet/>
      <dgm:spPr/>
      <dgm:t>
        <a:bodyPr/>
        <a:lstStyle/>
        <a:p>
          <a:endParaRPr lang="fr-FR"/>
        </a:p>
      </dgm:t>
    </dgm:pt>
    <dgm:pt modelId="{8F69292C-44E1-4072-B5F6-9DA325B4777F}" type="sibTrans" cxnId="{3C996675-1067-45DA-B2AA-7C13F3FAA148}">
      <dgm:prSet/>
      <dgm:spPr/>
      <dgm:t>
        <a:bodyPr/>
        <a:lstStyle/>
        <a:p>
          <a:endParaRPr lang="fr-FR"/>
        </a:p>
      </dgm:t>
    </dgm:pt>
    <dgm:pt modelId="{CA9E719E-C586-49A0-9EC3-493782427DCB}">
      <dgm:prSet custT="1"/>
      <dgm:spPr/>
      <dgm:t>
        <a:bodyPr/>
        <a:lstStyle/>
        <a:p>
          <a:r>
            <a:rPr lang="en-US" sz="1600" b="1" dirty="0" smtClean="0">
              <a:latin typeface="Inter Bold" pitchFamily="34" charset="0"/>
              <a:ea typeface="Inter Bold" pitchFamily="34" charset="-122"/>
              <a:cs typeface="Inter Bold" pitchFamily="34" charset="-120"/>
            </a:rPr>
            <a:t>Transduction</a:t>
          </a:r>
          <a:endParaRPr lang="en-US" sz="1600" dirty="0"/>
        </a:p>
      </dgm:t>
    </dgm:pt>
    <dgm:pt modelId="{ED2DF867-CA2B-4D17-8CC8-BFE84E56623B}" type="parTrans" cxnId="{43E24F9C-C6B8-4EE2-9898-12C914BD40BB}">
      <dgm:prSet/>
      <dgm:spPr/>
      <dgm:t>
        <a:bodyPr/>
        <a:lstStyle/>
        <a:p>
          <a:endParaRPr lang="fr-FR"/>
        </a:p>
      </dgm:t>
    </dgm:pt>
    <dgm:pt modelId="{BF7E65D7-26B3-42C4-A7E9-5B542717D8F8}" type="sibTrans" cxnId="{43E24F9C-C6B8-4EE2-9898-12C914BD40BB}">
      <dgm:prSet/>
      <dgm:spPr/>
      <dgm:t>
        <a:bodyPr/>
        <a:lstStyle/>
        <a:p>
          <a:endParaRPr lang="fr-FR"/>
        </a:p>
      </dgm:t>
    </dgm:pt>
    <dgm:pt modelId="{D7013C81-9182-4453-957C-89BBB3D48B45}">
      <dgm:prSet/>
      <dgm:spPr/>
      <dgm:t>
        <a:bodyPr/>
        <a:lstStyle/>
        <a:p>
          <a:r>
            <a:rPr lang="en-US" dirty="0" smtClean="0">
              <a:latin typeface="Inter" pitchFamily="34" charset="0"/>
              <a:ea typeface="Inter" pitchFamily="34" charset="-122"/>
              <a:cs typeface="Inter" pitchFamily="34" charset="-120"/>
            </a:rPr>
            <a:t>La transduction est le transfert d'ADN </a:t>
          </a:r>
          <a:r>
            <a:rPr lang="en-US" dirty="0" err="1" smtClean="0">
              <a:latin typeface="Inter" pitchFamily="34" charset="0"/>
              <a:ea typeface="Inter" pitchFamily="34" charset="-122"/>
              <a:cs typeface="Inter" pitchFamily="34" charset="-120"/>
            </a:rPr>
            <a:t>bactérien</a:t>
          </a:r>
          <a:r>
            <a:rPr lang="en-US" dirty="0" smtClean="0">
              <a:latin typeface="Inter" pitchFamily="34" charset="0"/>
              <a:ea typeface="Inter" pitchFamily="34" charset="-122"/>
              <a:cs typeface="Inter" pitchFamily="34" charset="-120"/>
            </a:rPr>
            <a:t> </a:t>
          </a:r>
          <a:r>
            <a:rPr lang="en-US" dirty="0" err="1" smtClean="0">
              <a:latin typeface="Inter" pitchFamily="34" charset="0"/>
              <a:ea typeface="Inter" pitchFamily="34" charset="-122"/>
              <a:cs typeface="Inter" pitchFamily="34" charset="-120"/>
            </a:rPr>
            <a:t>d'une</a:t>
          </a:r>
          <a:r>
            <a:rPr lang="en-US" dirty="0" smtClean="0">
              <a:latin typeface="Inter" pitchFamily="34" charset="0"/>
              <a:ea typeface="Inter" pitchFamily="34" charset="-122"/>
              <a:cs typeface="Inter" pitchFamily="34" charset="-120"/>
            </a:rPr>
            <a:t> cellule à une autre via des bactériophages (virus bactériens) qui agissent comme vecteurs.</a:t>
          </a:r>
          <a:endParaRPr lang="en-US" dirty="0"/>
        </a:p>
      </dgm:t>
    </dgm:pt>
    <dgm:pt modelId="{DF506EBE-8772-4575-92CF-86B64A9BC88D}" type="parTrans" cxnId="{76F22307-A9B4-4671-8FE6-78DEF3DB83CA}">
      <dgm:prSet/>
      <dgm:spPr/>
      <dgm:t>
        <a:bodyPr/>
        <a:lstStyle/>
        <a:p>
          <a:endParaRPr lang="fr-FR"/>
        </a:p>
      </dgm:t>
    </dgm:pt>
    <dgm:pt modelId="{FC55E309-DD0A-4838-8C2F-2B424C9F73F7}" type="sibTrans" cxnId="{76F22307-A9B4-4671-8FE6-78DEF3DB83CA}">
      <dgm:prSet/>
      <dgm:spPr/>
      <dgm:t>
        <a:bodyPr/>
        <a:lstStyle/>
        <a:p>
          <a:endParaRPr lang="fr-FR"/>
        </a:p>
      </dgm:t>
    </dgm:pt>
    <dgm:pt modelId="{CA9FC5E1-C47E-463A-8644-252D2930DAE2}" type="pres">
      <dgm:prSet presAssocID="{265220D7-5E0F-4988-BA9C-45FDD4E7BE33}" presName="CompostProcess" presStyleCnt="0">
        <dgm:presLayoutVars>
          <dgm:dir/>
          <dgm:resizeHandles val="exact"/>
        </dgm:presLayoutVars>
      </dgm:prSet>
      <dgm:spPr/>
    </dgm:pt>
    <dgm:pt modelId="{01342A9E-FF67-4CE3-BDD3-8EC5326D99B9}" type="pres">
      <dgm:prSet presAssocID="{265220D7-5E0F-4988-BA9C-45FDD4E7BE33}" presName="arrow" presStyleLbl="bgShp" presStyleIdx="0" presStyleCnt="1" custScaleX="117647"/>
      <dgm:spPr/>
    </dgm:pt>
    <dgm:pt modelId="{613DF7A3-7E65-4FFB-87B3-48DECE7ACAD3}" type="pres">
      <dgm:prSet presAssocID="{265220D7-5E0F-4988-BA9C-45FDD4E7BE33}" presName="linearProcess" presStyleCnt="0"/>
      <dgm:spPr/>
    </dgm:pt>
    <dgm:pt modelId="{4294ADFB-C9FB-4246-B85F-532D8C7A1577}" type="pres">
      <dgm:prSet presAssocID="{131E51A6-A2E4-4DCA-AA57-BD226FC8D5FF}" presName="textNode" presStyleLbl="node1" presStyleIdx="0" presStyleCnt="6" custLinFactNeighborX="-45439" custLinFactNeighborY="-764">
        <dgm:presLayoutVars>
          <dgm:bulletEnabled val="1"/>
        </dgm:presLayoutVars>
      </dgm:prSet>
      <dgm:spPr/>
      <dgm:t>
        <a:bodyPr/>
        <a:lstStyle/>
        <a:p>
          <a:endParaRPr lang="fr-FR"/>
        </a:p>
      </dgm:t>
    </dgm:pt>
    <dgm:pt modelId="{8788C8BA-1BDD-452C-BC12-87B94AF49B63}" type="pres">
      <dgm:prSet presAssocID="{CB0A781B-5119-4442-B985-E234323D6ABA}" presName="sibTrans" presStyleCnt="0"/>
      <dgm:spPr/>
    </dgm:pt>
    <dgm:pt modelId="{217FA831-C4F6-4E5C-9070-11C812F729A9}" type="pres">
      <dgm:prSet presAssocID="{C0B474E2-0EFE-44DB-AF99-9A4AC25384D3}" presName="textNode" presStyleLbl="node1" presStyleIdx="1" presStyleCnt="6">
        <dgm:presLayoutVars>
          <dgm:bulletEnabled val="1"/>
        </dgm:presLayoutVars>
      </dgm:prSet>
      <dgm:spPr/>
      <dgm:t>
        <a:bodyPr/>
        <a:lstStyle/>
        <a:p>
          <a:endParaRPr lang="fr-FR"/>
        </a:p>
      </dgm:t>
    </dgm:pt>
    <dgm:pt modelId="{FB3B785F-3990-47C5-9A50-59BB9B5C8EC5}" type="pres">
      <dgm:prSet presAssocID="{F75170CE-399A-416D-93AD-AB92F874EFA4}" presName="sibTrans" presStyleCnt="0"/>
      <dgm:spPr/>
    </dgm:pt>
    <dgm:pt modelId="{DAEC94ED-8388-46CC-8A19-4ABAFB4CF53A}" type="pres">
      <dgm:prSet presAssocID="{344D72C3-6CBC-4680-A892-963512658694}" presName="textNode" presStyleLbl="node1" presStyleIdx="2" presStyleCnt="6">
        <dgm:presLayoutVars>
          <dgm:bulletEnabled val="1"/>
        </dgm:presLayoutVars>
      </dgm:prSet>
      <dgm:spPr/>
      <dgm:t>
        <a:bodyPr/>
        <a:lstStyle/>
        <a:p>
          <a:endParaRPr lang="fr-FR"/>
        </a:p>
      </dgm:t>
    </dgm:pt>
    <dgm:pt modelId="{BCB32A51-E9FE-4CE3-896A-C5A46D8C426C}" type="pres">
      <dgm:prSet presAssocID="{186DD144-F21A-4849-B665-A5FBD8587ACF}" presName="sibTrans" presStyleCnt="0"/>
      <dgm:spPr/>
    </dgm:pt>
    <dgm:pt modelId="{8EC542B5-48CB-4497-BCC3-1F3B0EF76BED}" type="pres">
      <dgm:prSet presAssocID="{C48A7D67-BE73-47BC-82B8-012186FC6F48}" presName="textNode" presStyleLbl="node1" presStyleIdx="3" presStyleCnt="6">
        <dgm:presLayoutVars>
          <dgm:bulletEnabled val="1"/>
        </dgm:presLayoutVars>
      </dgm:prSet>
      <dgm:spPr/>
      <dgm:t>
        <a:bodyPr/>
        <a:lstStyle/>
        <a:p>
          <a:endParaRPr lang="fr-FR"/>
        </a:p>
      </dgm:t>
    </dgm:pt>
    <dgm:pt modelId="{91F3B1F7-5062-4AEC-A391-914CB4F6D471}" type="pres">
      <dgm:prSet presAssocID="{8F69292C-44E1-4072-B5F6-9DA325B4777F}" presName="sibTrans" presStyleCnt="0"/>
      <dgm:spPr/>
    </dgm:pt>
    <dgm:pt modelId="{5737359D-B298-406A-8423-DF1F5DACC75A}" type="pres">
      <dgm:prSet presAssocID="{D7013C81-9182-4453-957C-89BBB3D48B45}" presName="textNode" presStyleLbl="node1" presStyleIdx="4" presStyleCnt="6" custLinFactX="95826" custLinFactNeighborX="100000" custLinFactNeighborY="-2291">
        <dgm:presLayoutVars>
          <dgm:bulletEnabled val="1"/>
        </dgm:presLayoutVars>
      </dgm:prSet>
      <dgm:spPr/>
      <dgm:t>
        <a:bodyPr/>
        <a:lstStyle/>
        <a:p>
          <a:endParaRPr lang="fr-FR"/>
        </a:p>
      </dgm:t>
    </dgm:pt>
    <dgm:pt modelId="{544DD45D-1F0B-479E-B45E-B05DF0483D8E}" type="pres">
      <dgm:prSet presAssocID="{FC55E309-DD0A-4838-8C2F-2B424C9F73F7}" presName="sibTrans" presStyleCnt="0"/>
      <dgm:spPr/>
    </dgm:pt>
    <dgm:pt modelId="{63D23F31-E62A-45E9-88E8-7120B09F088B}" type="pres">
      <dgm:prSet presAssocID="{CA9E719E-C586-49A0-9EC3-493782427DCB}" presName="textNode" presStyleLbl="node1" presStyleIdx="5" presStyleCnt="6" custScaleX="100950" custScaleY="103365" custLinFactX="-100000" custLinFactNeighborX="-116833" custLinFactNeighborY="-5345">
        <dgm:presLayoutVars>
          <dgm:bulletEnabled val="1"/>
        </dgm:presLayoutVars>
      </dgm:prSet>
      <dgm:spPr/>
      <dgm:t>
        <a:bodyPr/>
        <a:lstStyle/>
        <a:p>
          <a:endParaRPr lang="fr-FR"/>
        </a:p>
      </dgm:t>
    </dgm:pt>
  </dgm:ptLst>
  <dgm:cxnLst>
    <dgm:cxn modelId="{3C996675-1067-45DA-B2AA-7C13F3FAA148}" srcId="{265220D7-5E0F-4988-BA9C-45FDD4E7BE33}" destId="{C48A7D67-BE73-47BC-82B8-012186FC6F48}" srcOrd="3" destOrd="0" parTransId="{771CDB88-3AC0-43C3-A122-7AE2031D3668}" sibTransId="{8F69292C-44E1-4072-B5F6-9DA325B4777F}"/>
    <dgm:cxn modelId="{76F22307-A9B4-4671-8FE6-78DEF3DB83CA}" srcId="{265220D7-5E0F-4988-BA9C-45FDD4E7BE33}" destId="{D7013C81-9182-4453-957C-89BBB3D48B45}" srcOrd="4" destOrd="0" parTransId="{DF506EBE-8772-4575-92CF-86B64A9BC88D}" sibTransId="{FC55E309-DD0A-4838-8C2F-2B424C9F73F7}"/>
    <dgm:cxn modelId="{4A153617-A9F5-4EF7-82B0-354135FD8281}" srcId="{265220D7-5E0F-4988-BA9C-45FDD4E7BE33}" destId="{344D72C3-6CBC-4680-A892-963512658694}" srcOrd="2" destOrd="0" parTransId="{C7740252-BC00-42B4-8EC1-B20262D0DEFE}" sibTransId="{186DD144-F21A-4849-B665-A5FBD8587ACF}"/>
    <dgm:cxn modelId="{D4746112-C0A4-45AD-9197-26151EF52644}" type="presOf" srcId="{D7013C81-9182-4453-957C-89BBB3D48B45}" destId="{5737359D-B298-406A-8423-DF1F5DACC75A}" srcOrd="0" destOrd="0" presId="urn:microsoft.com/office/officeart/2005/8/layout/hProcess9"/>
    <dgm:cxn modelId="{4225EAD7-5F82-4C0B-A118-C308D05696FB}" type="presOf" srcId="{344D72C3-6CBC-4680-A892-963512658694}" destId="{DAEC94ED-8388-46CC-8A19-4ABAFB4CF53A}" srcOrd="0" destOrd="0" presId="urn:microsoft.com/office/officeart/2005/8/layout/hProcess9"/>
    <dgm:cxn modelId="{FA384901-0AC6-48D5-8A30-777969645FE6}" type="presOf" srcId="{CA9E719E-C586-49A0-9EC3-493782427DCB}" destId="{63D23F31-E62A-45E9-88E8-7120B09F088B}" srcOrd="0" destOrd="0" presId="urn:microsoft.com/office/officeart/2005/8/layout/hProcess9"/>
    <dgm:cxn modelId="{D09255E8-AC87-42AF-9EBF-AC9C93AE8D39}" srcId="{265220D7-5E0F-4988-BA9C-45FDD4E7BE33}" destId="{C0B474E2-0EFE-44DB-AF99-9A4AC25384D3}" srcOrd="1" destOrd="0" parTransId="{A72C665F-421D-4BF1-BF3D-46B71FA2E783}" sibTransId="{F75170CE-399A-416D-93AD-AB92F874EFA4}"/>
    <dgm:cxn modelId="{F21B407A-41EE-4B3B-B234-B16F0300A5F4}" type="presOf" srcId="{C0B474E2-0EFE-44DB-AF99-9A4AC25384D3}" destId="{217FA831-C4F6-4E5C-9070-11C812F729A9}" srcOrd="0" destOrd="0" presId="urn:microsoft.com/office/officeart/2005/8/layout/hProcess9"/>
    <dgm:cxn modelId="{B81AED5E-3875-4E02-972E-63768D1C427D}" type="presOf" srcId="{265220D7-5E0F-4988-BA9C-45FDD4E7BE33}" destId="{CA9FC5E1-C47E-463A-8644-252D2930DAE2}" srcOrd="0" destOrd="0" presId="urn:microsoft.com/office/officeart/2005/8/layout/hProcess9"/>
    <dgm:cxn modelId="{C4AD39EA-5238-4908-80C9-9BC7A02B89B5}" type="presOf" srcId="{C48A7D67-BE73-47BC-82B8-012186FC6F48}" destId="{8EC542B5-48CB-4497-BCC3-1F3B0EF76BED}" srcOrd="0" destOrd="0" presId="urn:microsoft.com/office/officeart/2005/8/layout/hProcess9"/>
    <dgm:cxn modelId="{B9906839-486C-4839-A71C-CC6B44A126D4}" type="presOf" srcId="{131E51A6-A2E4-4DCA-AA57-BD226FC8D5FF}" destId="{4294ADFB-C9FB-4246-B85F-532D8C7A1577}" srcOrd="0" destOrd="0" presId="urn:microsoft.com/office/officeart/2005/8/layout/hProcess9"/>
    <dgm:cxn modelId="{43E24F9C-C6B8-4EE2-9898-12C914BD40BB}" srcId="{265220D7-5E0F-4988-BA9C-45FDD4E7BE33}" destId="{CA9E719E-C586-49A0-9EC3-493782427DCB}" srcOrd="5" destOrd="0" parTransId="{ED2DF867-CA2B-4D17-8CC8-BFE84E56623B}" sibTransId="{BF7E65D7-26B3-42C4-A7E9-5B542717D8F8}"/>
    <dgm:cxn modelId="{50EB457B-2683-4650-AF3A-8503136D3BD6}" srcId="{265220D7-5E0F-4988-BA9C-45FDD4E7BE33}" destId="{131E51A6-A2E4-4DCA-AA57-BD226FC8D5FF}" srcOrd="0" destOrd="0" parTransId="{F73EC935-A16B-40A7-9133-3F44B7BB2729}" sibTransId="{CB0A781B-5119-4442-B985-E234323D6ABA}"/>
    <dgm:cxn modelId="{5B18A090-3135-45D5-B116-48AD9A5916E3}" type="presParOf" srcId="{CA9FC5E1-C47E-463A-8644-252D2930DAE2}" destId="{01342A9E-FF67-4CE3-BDD3-8EC5326D99B9}" srcOrd="0" destOrd="0" presId="urn:microsoft.com/office/officeart/2005/8/layout/hProcess9"/>
    <dgm:cxn modelId="{24127DE0-7CA5-460C-A6D3-E9564B44C9CF}" type="presParOf" srcId="{CA9FC5E1-C47E-463A-8644-252D2930DAE2}" destId="{613DF7A3-7E65-4FFB-87B3-48DECE7ACAD3}" srcOrd="1" destOrd="0" presId="urn:microsoft.com/office/officeart/2005/8/layout/hProcess9"/>
    <dgm:cxn modelId="{37B896E5-DC67-4925-848C-7E55E3A4B4D1}" type="presParOf" srcId="{613DF7A3-7E65-4FFB-87B3-48DECE7ACAD3}" destId="{4294ADFB-C9FB-4246-B85F-532D8C7A1577}" srcOrd="0" destOrd="0" presId="urn:microsoft.com/office/officeart/2005/8/layout/hProcess9"/>
    <dgm:cxn modelId="{D26E449F-DA02-45F8-AD23-1235F7F8C526}" type="presParOf" srcId="{613DF7A3-7E65-4FFB-87B3-48DECE7ACAD3}" destId="{8788C8BA-1BDD-452C-BC12-87B94AF49B63}" srcOrd="1" destOrd="0" presId="urn:microsoft.com/office/officeart/2005/8/layout/hProcess9"/>
    <dgm:cxn modelId="{71D2A025-BD58-461C-8F0B-2421AEB9F4BC}" type="presParOf" srcId="{613DF7A3-7E65-4FFB-87B3-48DECE7ACAD3}" destId="{217FA831-C4F6-4E5C-9070-11C812F729A9}" srcOrd="2" destOrd="0" presId="urn:microsoft.com/office/officeart/2005/8/layout/hProcess9"/>
    <dgm:cxn modelId="{6C9114E7-B27B-4347-A293-60FF9AAADA21}" type="presParOf" srcId="{613DF7A3-7E65-4FFB-87B3-48DECE7ACAD3}" destId="{FB3B785F-3990-47C5-9A50-59BB9B5C8EC5}" srcOrd="3" destOrd="0" presId="urn:microsoft.com/office/officeart/2005/8/layout/hProcess9"/>
    <dgm:cxn modelId="{707362B4-765D-47D6-9ACE-1FCA64D05F5F}" type="presParOf" srcId="{613DF7A3-7E65-4FFB-87B3-48DECE7ACAD3}" destId="{DAEC94ED-8388-46CC-8A19-4ABAFB4CF53A}" srcOrd="4" destOrd="0" presId="urn:microsoft.com/office/officeart/2005/8/layout/hProcess9"/>
    <dgm:cxn modelId="{9A50DD89-84B2-4D66-A37E-A35E60E1F93E}" type="presParOf" srcId="{613DF7A3-7E65-4FFB-87B3-48DECE7ACAD3}" destId="{BCB32A51-E9FE-4CE3-896A-C5A46D8C426C}" srcOrd="5" destOrd="0" presId="urn:microsoft.com/office/officeart/2005/8/layout/hProcess9"/>
    <dgm:cxn modelId="{6F0EBFE5-9FF4-4A54-A797-8E0D77E5A086}" type="presParOf" srcId="{613DF7A3-7E65-4FFB-87B3-48DECE7ACAD3}" destId="{8EC542B5-48CB-4497-BCC3-1F3B0EF76BED}" srcOrd="6" destOrd="0" presId="urn:microsoft.com/office/officeart/2005/8/layout/hProcess9"/>
    <dgm:cxn modelId="{19125449-C6AA-4185-89D1-F90509F87357}" type="presParOf" srcId="{613DF7A3-7E65-4FFB-87B3-48DECE7ACAD3}" destId="{91F3B1F7-5062-4AEC-A391-914CB4F6D471}" srcOrd="7" destOrd="0" presId="urn:microsoft.com/office/officeart/2005/8/layout/hProcess9"/>
    <dgm:cxn modelId="{B87837FA-DD70-4E4D-8AC6-204BFC664DB3}" type="presParOf" srcId="{613DF7A3-7E65-4FFB-87B3-48DECE7ACAD3}" destId="{5737359D-B298-406A-8423-DF1F5DACC75A}" srcOrd="8" destOrd="0" presId="urn:microsoft.com/office/officeart/2005/8/layout/hProcess9"/>
    <dgm:cxn modelId="{61F5D6C6-FEA6-4152-931B-07C658B0C912}" type="presParOf" srcId="{613DF7A3-7E65-4FFB-87B3-48DECE7ACAD3}" destId="{544DD45D-1F0B-479E-B45E-B05DF0483D8E}" srcOrd="9" destOrd="0" presId="urn:microsoft.com/office/officeart/2005/8/layout/hProcess9"/>
    <dgm:cxn modelId="{19B065E5-0F51-485C-9899-80C919DC8AF0}" type="presParOf" srcId="{613DF7A3-7E65-4FFB-87B3-48DECE7ACAD3}" destId="{63D23F31-E62A-45E9-88E8-7120B09F088B}"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F4A69-81F0-42B7-ADEA-ABF2FB54B4B9}">
      <dsp:nvSpPr>
        <dsp:cNvPr id="0" name=""/>
        <dsp:cNvSpPr/>
      </dsp:nvSpPr>
      <dsp:spPr>
        <a:xfrm>
          <a:off x="6908120" y="49266"/>
          <a:ext cx="1696640" cy="169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fr-FR" sz="2200" kern="1200" dirty="0" smtClean="0"/>
            <a:t>2.Definition </a:t>
          </a:r>
          <a:endParaRPr lang="fr-FR" sz="2200" kern="1200" dirty="0"/>
        </a:p>
      </dsp:txBody>
      <dsp:txXfrm>
        <a:off x="6908120" y="49266"/>
        <a:ext cx="1696640" cy="1696640"/>
      </dsp:txXfrm>
    </dsp:sp>
    <dsp:sp modelId="{5702A135-3909-47A8-9A9A-2369AE03AA3D}">
      <dsp:nvSpPr>
        <dsp:cNvPr id="0" name=""/>
        <dsp:cNvSpPr/>
      </dsp:nvSpPr>
      <dsp:spPr>
        <a:xfrm>
          <a:off x="2912674" y="-338"/>
          <a:ext cx="6366650" cy="6366650"/>
        </a:xfrm>
        <a:prstGeom prst="circularArrow">
          <a:avLst>
            <a:gd name="adj1" fmla="val 5197"/>
            <a:gd name="adj2" fmla="val 335649"/>
            <a:gd name="adj3" fmla="val 21294319"/>
            <a:gd name="adj4" fmla="val 19765295"/>
            <a:gd name="adj5" fmla="val 6063"/>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BB71F9-6D5E-4EDE-8523-3BE7CDC1A198}">
      <dsp:nvSpPr>
        <dsp:cNvPr id="0" name=""/>
        <dsp:cNvSpPr/>
      </dsp:nvSpPr>
      <dsp:spPr>
        <a:xfrm>
          <a:off x="7934328" y="3207612"/>
          <a:ext cx="1696640" cy="169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fr-FR" sz="2200" kern="1200" dirty="0" smtClean="0"/>
            <a:t>3.Les mécanismes du TGH  </a:t>
          </a:r>
          <a:endParaRPr lang="fr-FR" sz="2200" kern="1200" dirty="0"/>
        </a:p>
      </dsp:txBody>
      <dsp:txXfrm>
        <a:off x="7934328" y="3207612"/>
        <a:ext cx="1696640" cy="1696640"/>
      </dsp:txXfrm>
    </dsp:sp>
    <dsp:sp modelId="{B5F069A7-A579-4653-BEBB-8BB0E2E16E22}">
      <dsp:nvSpPr>
        <dsp:cNvPr id="0" name=""/>
        <dsp:cNvSpPr/>
      </dsp:nvSpPr>
      <dsp:spPr>
        <a:xfrm>
          <a:off x="2912674" y="-338"/>
          <a:ext cx="6366650" cy="6366650"/>
        </a:xfrm>
        <a:prstGeom prst="circularArrow">
          <a:avLst>
            <a:gd name="adj1" fmla="val 5197"/>
            <a:gd name="adj2" fmla="val 335649"/>
            <a:gd name="adj3" fmla="val 4015814"/>
            <a:gd name="adj4" fmla="val 2252408"/>
            <a:gd name="adj5" fmla="val 6063"/>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077D28-84C6-4355-9854-320211051B15}">
      <dsp:nvSpPr>
        <dsp:cNvPr id="0" name=""/>
        <dsp:cNvSpPr/>
      </dsp:nvSpPr>
      <dsp:spPr>
        <a:xfrm>
          <a:off x="5247679" y="5159576"/>
          <a:ext cx="1696640" cy="169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fr-FR" sz="2200" kern="1200" dirty="0" smtClean="0"/>
            <a:t>4.Le role du TGH dans la résistance microbienne  </a:t>
          </a:r>
          <a:endParaRPr lang="fr-FR" sz="2200" kern="1200" dirty="0"/>
        </a:p>
      </dsp:txBody>
      <dsp:txXfrm>
        <a:off x="5247679" y="5159576"/>
        <a:ext cx="1696640" cy="1696640"/>
      </dsp:txXfrm>
    </dsp:sp>
    <dsp:sp modelId="{9401FAAE-8DBE-4DFF-B077-EE2D20E37600}">
      <dsp:nvSpPr>
        <dsp:cNvPr id="0" name=""/>
        <dsp:cNvSpPr/>
      </dsp:nvSpPr>
      <dsp:spPr>
        <a:xfrm>
          <a:off x="2912674" y="-338"/>
          <a:ext cx="6366650" cy="6366650"/>
        </a:xfrm>
        <a:prstGeom prst="circularArrow">
          <a:avLst>
            <a:gd name="adj1" fmla="val 5197"/>
            <a:gd name="adj2" fmla="val 335649"/>
            <a:gd name="adj3" fmla="val 8211944"/>
            <a:gd name="adj4" fmla="val 6448537"/>
            <a:gd name="adj5" fmla="val 6063"/>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1E9E42-F6A9-43DD-9D69-FC697927EDA7}">
      <dsp:nvSpPr>
        <dsp:cNvPr id="0" name=""/>
        <dsp:cNvSpPr/>
      </dsp:nvSpPr>
      <dsp:spPr>
        <a:xfrm>
          <a:off x="2561030" y="3207612"/>
          <a:ext cx="1696640" cy="169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fr-FR" sz="2200" kern="1200" dirty="0" smtClean="0"/>
            <a:t>5.Un exemple </a:t>
          </a:r>
          <a:r>
            <a:rPr lang="fr-FR" sz="2200" i="1" kern="1200" dirty="0" smtClean="0"/>
            <a:t>Escherichia coli </a:t>
          </a:r>
          <a:endParaRPr lang="fr-FR" sz="2200" i="1" kern="1200" dirty="0"/>
        </a:p>
      </dsp:txBody>
      <dsp:txXfrm>
        <a:off x="2561030" y="3207612"/>
        <a:ext cx="1696640" cy="1696640"/>
      </dsp:txXfrm>
    </dsp:sp>
    <dsp:sp modelId="{3C494394-7528-408E-8AD4-8D766A7988CB}">
      <dsp:nvSpPr>
        <dsp:cNvPr id="0" name=""/>
        <dsp:cNvSpPr/>
      </dsp:nvSpPr>
      <dsp:spPr>
        <a:xfrm>
          <a:off x="2912674" y="-338"/>
          <a:ext cx="6366650" cy="6366650"/>
        </a:xfrm>
        <a:prstGeom prst="circularArrow">
          <a:avLst>
            <a:gd name="adj1" fmla="val 5197"/>
            <a:gd name="adj2" fmla="val 335649"/>
            <a:gd name="adj3" fmla="val 12299056"/>
            <a:gd name="adj4" fmla="val 10770033"/>
            <a:gd name="adj5" fmla="val 6063"/>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65C9F1-F9B9-4A19-99C8-95773BD70CCB}">
      <dsp:nvSpPr>
        <dsp:cNvPr id="0" name=""/>
        <dsp:cNvSpPr/>
      </dsp:nvSpPr>
      <dsp:spPr>
        <a:xfrm>
          <a:off x="3587239" y="49266"/>
          <a:ext cx="1696640" cy="169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fr-FR" sz="2200" kern="1200" dirty="0" smtClean="0"/>
            <a:t>1.Introduction </a:t>
          </a:r>
          <a:endParaRPr lang="fr-FR" sz="2200" kern="1200" dirty="0"/>
        </a:p>
      </dsp:txBody>
      <dsp:txXfrm>
        <a:off x="3587239" y="49266"/>
        <a:ext cx="1696640" cy="1696640"/>
      </dsp:txXfrm>
    </dsp:sp>
    <dsp:sp modelId="{E78BB52D-62A0-43A0-9C68-4B0671F2CC5D}">
      <dsp:nvSpPr>
        <dsp:cNvPr id="0" name=""/>
        <dsp:cNvSpPr/>
      </dsp:nvSpPr>
      <dsp:spPr>
        <a:xfrm>
          <a:off x="2912674" y="-338"/>
          <a:ext cx="6366650" cy="6366650"/>
        </a:xfrm>
        <a:prstGeom prst="circularArrow">
          <a:avLst>
            <a:gd name="adj1" fmla="val 5197"/>
            <a:gd name="adj2" fmla="val 335649"/>
            <a:gd name="adj3" fmla="val 16866799"/>
            <a:gd name="adj4" fmla="val 15197552"/>
            <a:gd name="adj5" fmla="val 6063"/>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42A9E-FF67-4CE3-BDD3-8EC5326D99B9}">
      <dsp:nvSpPr>
        <dsp:cNvPr id="0" name=""/>
        <dsp:cNvSpPr/>
      </dsp:nvSpPr>
      <dsp:spPr>
        <a:xfrm>
          <a:off x="2" y="0"/>
          <a:ext cx="11633976" cy="4604955"/>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4ADFB-C9FB-4246-B85F-532D8C7A1577}">
      <dsp:nvSpPr>
        <dsp:cNvPr id="0" name=""/>
        <dsp:cNvSpPr/>
      </dsp:nvSpPr>
      <dsp:spPr>
        <a:xfrm>
          <a:off x="0" y="1367413"/>
          <a:ext cx="1857574" cy="18419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latin typeface="Inter Bold" pitchFamily="34" charset="0"/>
              <a:ea typeface="Inter Bold" pitchFamily="34" charset="-122"/>
              <a:cs typeface="Inter Bold" pitchFamily="34" charset="-120"/>
            </a:rPr>
            <a:t>Transformation</a:t>
          </a:r>
          <a:endParaRPr lang="en-US" sz="1600" kern="1200" dirty="0"/>
        </a:p>
      </dsp:txBody>
      <dsp:txXfrm>
        <a:off x="89918" y="1457331"/>
        <a:ext cx="1677738" cy="1662146"/>
      </dsp:txXfrm>
    </dsp:sp>
    <dsp:sp modelId="{217FA831-C4F6-4E5C-9070-11C812F729A9}">
      <dsp:nvSpPr>
        <dsp:cNvPr id="0" name=""/>
        <dsp:cNvSpPr/>
      </dsp:nvSpPr>
      <dsp:spPr>
        <a:xfrm>
          <a:off x="1953700" y="1381486"/>
          <a:ext cx="1857574" cy="18419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fr-FR" sz="1100" b="1" kern="1200" dirty="0" smtClean="0">
              <a:latin typeface="Inter Bold" pitchFamily="34" charset="0"/>
              <a:ea typeface="Inter Bold" pitchFamily="34" charset="-122"/>
            </a:rPr>
            <a:t>La transformation est l'absorption directe d'ADN nu de l'environnement par une cellule bactérienne compétente, et son intégration dans le génome.</a:t>
          </a:r>
        </a:p>
      </dsp:txBody>
      <dsp:txXfrm>
        <a:off x="2043618" y="1471404"/>
        <a:ext cx="1677738" cy="1662146"/>
      </dsp:txXfrm>
    </dsp:sp>
    <dsp:sp modelId="{DAEC94ED-8388-46CC-8A19-4ABAFB4CF53A}">
      <dsp:nvSpPr>
        <dsp:cNvPr id="0" name=""/>
        <dsp:cNvSpPr/>
      </dsp:nvSpPr>
      <dsp:spPr>
        <a:xfrm>
          <a:off x="3904153" y="1381486"/>
          <a:ext cx="1857574" cy="18419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smtClean="0">
              <a:latin typeface="Inter Bold" pitchFamily="34" charset="0"/>
              <a:ea typeface="Inter Bold" pitchFamily="34" charset="-122"/>
              <a:cs typeface="Inter Bold" pitchFamily="34" charset="-120"/>
            </a:rPr>
            <a:t>Conjugaison</a:t>
          </a:r>
          <a:endParaRPr lang="en-US" sz="1600" kern="1200" dirty="0"/>
        </a:p>
      </dsp:txBody>
      <dsp:txXfrm>
        <a:off x="3994071" y="1471404"/>
        <a:ext cx="1677738" cy="1662146"/>
      </dsp:txXfrm>
    </dsp:sp>
    <dsp:sp modelId="{8EC542B5-48CB-4497-BCC3-1F3B0EF76BED}">
      <dsp:nvSpPr>
        <dsp:cNvPr id="0" name=""/>
        <dsp:cNvSpPr/>
      </dsp:nvSpPr>
      <dsp:spPr>
        <a:xfrm>
          <a:off x="5854606" y="1381486"/>
          <a:ext cx="1857574" cy="18419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Inter" pitchFamily="34" charset="0"/>
              <a:ea typeface="Inter" pitchFamily="34" charset="-122"/>
              <a:cs typeface="Inter" pitchFamily="34" charset="-120"/>
            </a:rPr>
            <a:t>La conjugaison </a:t>
          </a:r>
          <a:r>
            <a:rPr lang="en-US" sz="1100" kern="1200" dirty="0" err="1" smtClean="0">
              <a:latin typeface="Inter" pitchFamily="34" charset="0"/>
              <a:ea typeface="Inter" pitchFamily="34" charset="-122"/>
              <a:cs typeface="Inter" pitchFamily="34" charset="-120"/>
            </a:rPr>
            <a:t>implique</a:t>
          </a:r>
          <a:r>
            <a:rPr lang="en-US" sz="1100" kern="1200" dirty="0" smtClean="0">
              <a:latin typeface="Inter" pitchFamily="34" charset="0"/>
              <a:ea typeface="Inter" pitchFamily="34" charset="-122"/>
              <a:cs typeface="Inter" pitchFamily="34" charset="-120"/>
            </a:rPr>
            <a:t> le transfert d'ADN, souvent sous forme de plasmides, </a:t>
          </a:r>
          <a:r>
            <a:rPr lang="en-US" sz="1100" kern="1200" dirty="0" err="1" smtClean="0">
              <a:latin typeface="Inter" pitchFamily="34" charset="0"/>
              <a:ea typeface="Inter" pitchFamily="34" charset="-122"/>
              <a:cs typeface="Inter" pitchFamily="34" charset="-120"/>
            </a:rPr>
            <a:t>d'une</a:t>
          </a:r>
          <a:r>
            <a:rPr lang="en-US" sz="1100" kern="1200" dirty="0" smtClean="0">
              <a:latin typeface="Inter" pitchFamily="34" charset="0"/>
              <a:ea typeface="Inter" pitchFamily="34" charset="-122"/>
              <a:cs typeface="Inter" pitchFamily="34" charset="-120"/>
            </a:rPr>
            <a:t> bactérie donneuse à une bactérie receveuse via un contact direct, généralement par un pilus sexuel.</a:t>
          </a:r>
          <a:endParaRPr lang="en-US" sz="1100" kern="1200" dirty="0"/>
        </a:p>
      </dsp:txBody>
      <dsp:txXfrm>
        <a:off x="5944524" y="1471404"/>
        <a:ext cx="1677738" cy="1662146"/>
      </dsp:txXfrm>
    </dsp:sp>
    <dsp:sp modelId="{5737359D-B298-406A-8423-DF1F5DACC75A}">
      <dsp:nvSpPr>
        <dsp:cNvPr id="0" name=""/>
        <dsp:cNvSpPr/>
      </dsp:nvSpPr>
      <dsp:spPr>
        <a:xfrm>
          <a:off x="9677977" y="1339286"/>
          <a:ext cx="1857574" cy="184198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Inter" pitchFamily="34" charset="0"/>
              <a:ea typeface="Inter" pitchFamily="34" charset="-122"/>
              <a:cs typeface="Inter" pitchFamily="34" charset="-120"/>
            </a:rPr>
            <a:t>La transduction est le transfert d'ADN </a:t>
          </a:r>
          <a:r>
            <a:rPr lang="en-US" sz="1100" kern="1200" dirty="0" err="1" smtClean="0">
              <a:latin typeface="Inter" pitchFamily="34" charset="0"/>
              <a:ea typeface="Inter" pitchFamily="34" charset="-122"/>
              <a:cs typeface="Inter" pitchFamily="34" charset="-120"/>
            </a:rPr>
            <a:t>bactérien</a:t>
          </a:r>
          <a:r>
            <a:rPr lang="en-US" sz="1100" kern="1200" dirty="0" smtClean="0">
              <a:latin typeface="Inter" pitchFamily="34" charset="0"/>
              <a:ea typeface="Inter" pitchFamily="34" charset="-122"/>
              <a:cs typeface="Inter" pitchFamily="34" charset="-120"/>
            </a:rPr>
            <a:t> </a:t>
          </a:r>
          <a:r>
            <a:rPr lang="en-US" sz="1100" kern="1200" dirty="0" err="1" smtClean="0">
              <a:latin typeface="Inter" pitchFamily="34" charset="0"/>
              <a:ea typeface="Inter" pitchFamily="34" charset="-122"/>
              <a:cs typeface="Inter" pitchFamily="34" charset="-120"/>
            </a:rPr>
            <a:t>d'une</a:t>
          </a:r>
          <a:r>
            <a:rPr lang="en-US" sz="1100" kern="1200" dirty="0" smtClean="0">
              <a:latin typeface="Inter" pitchFamily="34" charset="0"/>
              <a:ea typeface="Inter" pitchFamily="34" charset="-122"/>
              <a:cs typeface="Inter" pitchFamily="34" charset="-120"/>
            </a:rPr>
            <a:t> cellule à une autre via des bactériophages (virus bactériens) qui agissent comme vecteurs.</a:t>
          </a:r>
          <a:endParaRPr lang="en-US" sz="1100" kern="1200" dirty="0"/>
        </a:p>
      </dsp:txBody>
      <dsp:txXfrm>
        <a:off x="9767895" y="1429204"/>
        <a:ext cx="1677738" cy="1662146"/>
      </dsp:txXfrm>
    </dsp:sp>
    <dsp:sp modelId="{63D23F31-E62A-45E9-88E8-7120B09F088B}">
      <dsp:nvSpPr>
        <dsp:cNvPr id="0" name=""/>
        <dsp:cNvSpPr/>
      </dsp:nvSpPr>
      <dsp:spPr>
        <a:xfrm>
          <a:off x="7789425" y="1252041"/>
          <a:ext cx="1875221" cy="190396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latin typeface="Inter Bold" pitchFamily="34" charset="0"/>
              <a:ea typeface="Inter Bold" pitchFamily="34" charset="-122"/>
              <a:cs typeface="Inter Bold" pitchFamily="34" charset="-120"/>
            </a:rPr>
            <a:t>Transduction</a:t>
          </a:r>
          <a:endParaRPr lang="en-US" sz="1600" kern="1200" dirty="0"/>
        </a:p>
      </dsp:txBody>
      <dsp:txXfrm>
        <a:off x="7880966" y="1343582"/>
        <a:ext cx="1692139" cy="1720882"/>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02AEA-A933-4646-91E4-E2ACC88441DA}" type="datetimeFigureOut">
              <a:rPr lang="fr-FR" smtClean="0"/>
              <a:t>15/12/2025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46C66-5A6A-4E92-BF4F-9EC2BBD5B1D0}" type="slidenum">
              <a:rPr lang="fr-FR" smtClean="0"/>
              <a:t>‹N°›</a:t>
            </a:fld>
            <a:endParaRPr lang="fr-FR"/>
          </a:p>
        </p:txBody>
      </p:sp>
    </p:spTree>
    <p:extLst>
      <p:ext uri="{BB962C8B-B14F-4D97-AF65-F5344CB8AC3E}">
        <p14:creationId xmlns:p14="http://schemas.microsoft.com/office/powerpoint/2010/main" val="3953267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E46C66-5A6A-4E92-BF4F-9EC2BBD5B1D0}" type="slidenum">
              <a:rPr lang="fr-FR" smtClean="0"/>
              <a:t>2</a:t>
            </a:fld>
            <a:endParaRPr lang="fr-FR"/>
          </a:p>
        </p:txBody>
      </p:sp>
    </p:spTree>
    <p:extLst>
      <p:ext uri="{BB962C8B-B14F-4D97-AF65-F5344CB8AC3E}">
        <p14:creationId xmlns:p14="http://schemas.microsoft.com/office/powerpoint/2010/main" val="193604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E46C66-5A6A-4E92-BF4F-9EC2BBD5B1D0}" type="slidenum">
              <a:rPr lang="fr-FR" smtClean="0"/>
              <a:t>10</a:t>
            </a:fld>
            <a:endParaRPr lang="fr-FR"/>
          </a:p>
        </p:txBody>
      </p:sp>
    </p:spTree>
    <p:extLst>
      <p:ext uri="{BB962C8B-B14F-4D97-AF65-F5344CB8AC3E}">
        <p14:creationId xmlns:p14="http://schemas.microsoft.com/office/powerpoint/2010/main" val="2150572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E976B625-E489-499E-A963-8203B122380A}" type="datetimeFigureOut">
              <a:rPr lang="fr-FR" smtClean="0"/>
              <a:t>15/12/2025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107981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976B625-E489-499E-A963-8203B122380A}" type="datetimeFigureOut">
              <a:rPr lang="fr-FR" smtClean="0"/>
              <a:t>15/12/2025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278432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1"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1"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976B625-E489-499E-A963-8203B122380A}" type="datetimeFigureOut">
              <a:rPr lang="fr-FR" smtClean="0"/>
              <a:t>15/12/2025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1358414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976B625-E489-499E-A963-8203B122380A}" type="datetimeFigureOut">
              <a:rPr lang="fr-FR" smtClean="0"/>
              <a:t>15/12/2025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193385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1" y="1709740"/>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E976B625-E489-499E-A963-8203B122380A}" type="datetimeFigureOut">
              <a:rPr lang="fr-FR" smtClean="0"/>
              <a:t>15/12/2025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4057742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E976B625-E489-499E-A963-8203B122380A}" type="datetimeFigureOut">
              <a:rPr lang="fr-FR" smtClean="0"/>
              <a:t>15/12/2025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59092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7"/>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9"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1"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976B625-E489-499E-A963-8203B122380A}" type="datetimeFigureOut">
              <a:rPr lang="fr-FR" smtClean="0"/>
              <a:t>15/12/2025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3365930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976B625-E489-499E-A963-8203B122380A}" type="datetimeFigureOut">
              <a:rPr lang="fr-FR" smtClean="0"/>
              <a:t>15/12/2025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224568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976B625-E489-499E-A963-8203B122380A}" type="datetimeFigureOut">
              <a:rPr lang="fr-FR" smtClean="0"/>
              <a:t>15/12/2025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3344251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E976B625-E489-499E-A963-8203B122380A}" type="datetimeFigureOut">
              <a:rPr lang="fr-FR" smtClean="0"/>
              <a:t>15/12/2025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2303091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E976B625-E489-499E-A963-8203B122380A}" type="datetimeFigureOut">
              <a:rPr lang="fr-FR" smtClean="0"/>
              <a:t>15/12/2025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924E477-0DC9-4D1B-A467-33A244713048}" type="slidenum">
              <a:rPr lang="fr-FR" smtClean="0"/>
              <a:t>‹N°›</a:t>
            </a:fld>
            <a:endParaRPr lang="fr-FR"/>
          </a:p>
        </p:txBody>
      </p:sp>
    </p:spTree>
    <p:extLst>
      <p:ext uri="{BB962C8B-B14F-4D97-AF65-F5344CB8AC3E}">
        <p14:creationId xmlns:p14="http://schemas.microsoft.com/office/powerpoint/2010/main" val="567167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6B625-E489-499E-A963-8203B122380A}" type="datetimeFigureOut">
              <a:rPr lang="fr-FR" smtClean="0"/>
              <a:t>15/12/2025</a:t>
            </a:fld>
            <a:endParaRPr lang="fr-FR"/>
          </a:p>
        </p:txBody>
      </p:sp>
      <p:sp>
        <p:nvSpPr>
          <p:cNvPr id="5" name="Espace réservé du pied de page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4E477-0DC9-4D1B-A467-33A244713048}" type="slidenum">
              <a:rPr lang="fr-FR" smtClean="0"/>
              <a:t>‹N°›</a:t>
            </a:fld>
            <a:endParaRPr lang="fr-FR"/>
          </a:p>
        </p:txBody>
      </p:sp>
    </p:spTree>
    <p:extLst>
      <p:ext uri="{BB962C8B-B14F-4D97-AF65-F5344CB8AC3E}">
        <p14:creationId xmlns:p14="http://schemas.microsoft.com/office/powerpoint/2010/main" val="3415185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0" y="0"/>
            <a:ext cx="12192000" cy="6858000"/>
          </a:xfrm>
          <a:prstGeom prst="rect">
            <a:avLst/>
          </a:prstGeom>
        </p:spPr>
      </p:pic>
      <p:sp>
        <p:nvSpPr>
          <p:cNvPr id="9" name="Rectangle 8"/>
          <p:cNvSpPr/>
          <p:nvPr/>
        </p:nvSpPr>
        <p:spPr>
          <a:xfrm>
            <a:off x="2944906" y="0"/>
            <a:ext cx="6096000" cy="7201972"/>
          </a:xfrm>
          <a:prstGeom prst="rect">
            <a:avLst/>
          </a:prstGeom>
        </p:spPr>
        <p:txBody>
          <a:bodyPr>
            <a:spAutoFit/>
          </a:bodyPr>
          <a:lstStyle/>
          <a:p>
            <a:pPr algn="ctr"/>
            <a:r>
              <a:rPr lang="fr-FR" sz="6550" dirty="0" smtClean="0">
                <a:solidFill>
                  <a:schemeClr val="bg1"/>
                </a:solidFill>
                <a:latin typeface="Algerian" panose="04020705040A02060702" pitchFamily="82" charset="0"/>
              </a:rPr>
              <a:t>L’impacte des transfères horizontaux sur l’ évolution des génomes bactériens</a:t>
            </a:r>
            <a:endParaRPr lang="fr-FR" sz="6550" dirty="0">
              <a:solidFill>
                <a:schemeClr val="bg1"/>
              </a:solidFill>
              <a:latin typeface="Algerian" panose="04020705040A02060702" pitchFamily="82" charset="0"/>
            </a:endParaRPr>
          </a:p>
        </p:txBody>
      </p:sp>
      <p:sp>
        <p:nvSpPr>
          <p:cNvPr id="10" name="Rectangle 9"/>
          <p:cNvSpPr/>
          <p:nvPr/>
        </p:nvSpPr>
        <p:spPr>
          <a:xfrm>
            <a:off x="9144000" y="5795683"/>
            <a:ext cx="2944906" cy="923330"/>
          </a:xfrm>
          <a:prstGeom prst="rect">
            <a:avLst/>
          </a:prstGeom>
        </p:spPr>
        <p:txBody>
          <a:bodyPr wrap="square">
            <a:spAutoFit/>
          </a:bodyPr>
          <a:lstStyle/>
          <a:p>
            <a:r>
              <a:rPr lang="fr-FR" dirty="0" smtClean="0">
                <a:solidFill>
                  <a:schemeClr val="bg1"/>
                </a:solidFill>
                <a:latin typeface="Castellar" panose="020A0402060406010301" pitchFamily="18" charset="0"/>
              </a:rPr>
              <a:t>présenté par :</a:t>
            </a:r>
          </a:p>
          <a:p>
            <a:pPr marL="285750" indent="-285750">
              <a:buFont typeface="Wingdings" panose="05000000000000000000" pitchFamily="2" charset="2"/>
              <a:buChar char="v"/>
            </a:pPr>
            <a:r>
              <a:rPr lang="fr-FR" dirty="0" smtClean="0">
                <a:solidFill>
                  <a:schemeClr val="bg1"/>
                </a:solidFill>
                <a:latin typeface="Castellar" panose="020A0402060406010301" pitchFamily="18" charset="0"/>
              </a:rPr>
              <a:t>Cherouana abir </a:t>
            </a:r>
          </a:p>
          <a:p>
            <a:pPr marL="285750" indent="-285750">
              <a:buFont typeface="Wingdings" panose="05000000000000000000" pitchFamily="2" charset="2"/>
              <a:buChar char="v"/>
            </a:pPr>
            <a:r>
              <a:rPr lang="fr-FR" dirty="0" smtClean="0">
                <a:solidFill>
                  <a:schemeClr val="bg1"/>
                </a:solidFill>
                <a:latin typeface="Castellar" panose="020A0402060406010301" pitchFamily="18" charset="0"/>
              </a:rPr>
              <a:t>Gat imene </a:t>
            </a:r>
          </a:p>
        </p:txBody>
      </p:sp>
      <p:sp>
        <p:nvSpPr>
          <p:cNvPr id="15" name="AutoShape 2" descr="Bactéries En Forme De Bâtonnet Escherichia Coli Isolées Sur Fond  Transparent PNG , Escherichia Coli, Et, Coli Image PNG pour le  téléchargement lib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76959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 calcmode="lin" valueType="num">
                                      <p:cBhvr additive="base">
                                        <p:cTn id="1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 calcmode="lin" valueType="num">
                                      <p:cBhvr additive="base">
                                        <p:cTn id="2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 calcmode="lin" valueType="num">
                                      <p:cBhvr additive="base">
                                        <p:cTn id="2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3604" y="111016"/>
            <a:ext cx="2785649" cy="707886"/>
          </a:xfrm>
          <a:prstGeom prst="rect">
            <a:avLst/>
          </a:prstGeom>
        </p:spPr>
        <p:txBody>
          <a:bodyPr wrap="square">
            <a:spAutoFit/>
          </a:bodyPr>
          <a:lstStyle/>
          <a:p>
            <a:r>
              <a:rPr lang="fr-FR" sz="4000" b="1" dirty="0" smtClean="0">
                <a:latin typeface="Inter Bold"/>
              </a:rPr>
              <a:t>Exemple:</a:t>
            </a:r>
            <a:endParaRPr lang="fr-FR" sz="4000" b="1" dirty="0">
              <a:latin typeface="Inter Bold"/>
            </a:endParaRPr>
          </a:p>
        </p:txBody>
      </p:sp>
      <p:sp>
        <p:nvSpPr>
          <p:cNvPr id="5" name="Rectangle 4"/>
          <p:cNvSpPr/>
          <p:nvPr/>
        </p:nvSpPr>
        <p:spPr>
          <a:xfrm>
            <a:off x="279559" y="900802"/>
            <a:ext cx="5791200" cy="5632311"/>
          </a:xfrm>
          <a:prstGeom prst="rect">
            <a:avLst/>
          </a:prstGeom>
        </p:spPr>
        <p:txBody>
          <a:bodyPr wrap="square">
            <a:spAutoFit/>
          </a:bodyPr>
          <a:lstStyle/>
          <a:p>
            <a:pPr algn="ctr">
              <a:lnSpc>
                <a:spcPct val="150000"/>
              </a:lnSpc>
              <a:spcBef>
                <a:spcPts val="2880"/>
              </a:spcBef>
              <a:spcAft>
                <a:spcPts val="0"/>
              </a:spcAft>
            </a:pPr>
            <a:r>
              <a:rPr lang="fr-FR" sz="2400" b="1" i="1" spc="5" dirty="0">
                <a:ea typeface="Calibri" panose="020F0502020204030204" pitchFamily="34" charset="0"/>
                <a:cs typeface="Times New Roman" panose="02020603050405020304" pitchFamily="18" charset="0"/>
              </a:rPr>
              <a:t>Escherichia coli </a:t>
            </a:r>
            <a:r>
              <a:rPr lang="fr-FR" sz="2400" spc="5" dirty="0">
                <a:ea typeface="Calibri" panose="020F0502020204030204" pitchFamily="34" charset="0"/>
                <a:cs typeface="Arial" panose="020B0604020202020204" pitchFamily="34" charset="0"/>
              </a:rPr>
              <a:t> illustre parfaitement l'impact des transferts horizontaux de gènes (THG) sur l'évolution de son génome, en acquérant rapidement des gènes de résistance aux antibiotiques via conjugaison, transformation ou transduction. Ces transferts, plus fréquents que les mutations, accélèrent son adaptation aux environnements hostiles comme les hôpitaux.</a:t>
            </a:r>
            <a:endParaRPr lang="fr-FR" sz="2400" dirty="0">
              <a:effectLst/>
              <a:ea typeface="Calibri" panose="020F0502020204030204" pitchFamily="34" charset="0"/>
              <a:cs typeface="Arial" panose="020B0604020202020204" pitchFamily="34" charset="0"/>
            </a:endParaRPr>
          </a:p>
        </p:txBody>
      </p:sp>
      <p:sp>
        <p:nvSpPr>
          <p:cNvPr id="6" name="Rectangle 5"/>
          <p:cNvSpPr/>
          <p:nvPr/>
        </p:nvSpPr>
        <p:spPr>
          <a:xfrm>
            <a:off x="6299200" y="900802"/>
            <a:ext cx="5715000" cy="4524315"/>
          </a:xfrm>
          <a:prstGeom prst="rect">
            <a:avLst/>
          </a:prstGeom>
        </p:spPr>
        <p:txBody>
          <a:bodyPr wrap="square">
            <a:spAutoFit/>
          </a:bodyPr>
          <a:lstStyle/>
          <a:p>
            <a:pPr algn="ctr">
              <a:lnSpc>
                <a:spcPct val="150000"/>
              </a:lnSpc>
            </a:pPr>
            <a:r>
              <a:rPr lang="fr-FR" sz="2400" dirty="0" smtClean="0"/>
              <a:t>La </a:t>
            </a:r>
            <a:r>
              <a:rPr lang="fr-FR" sz="2400" dirty="0"/>
              <a:t>conjugaison domine chez </a:t>
            </a:r>
            <a:r>
              <a:rPr lang="fr-FR" sz="2400" i="1" dirty="0"/>
              <a:t>E. coli</a:t>
            </a:r>
            <a:r>
              <a:rPr lang="fr-FR" sz="2400" dirty="0"/>
              <a:t>, où des plasmides comme le facteur F (épisome intégrable au génome) transfèrent des gènes par contact cellulaire via des </a:t>
            </a:r>
            <a:r>
              <a:rPr lang="fr-FR" sz="2400" dirty="0" smtClean="0"/>
              <a:t>pli. </a:t>
            </a:r>
            <a:r>
              <a:rPr lang="fr-FR" sz="2400" dirty="0"/>
              <a:t>La transduction par bactériophages et la transformation d'ADN libre complètent ces voies, intégrant de l'ADN étranger grâce à l'universalité bactérienne.</a:t>
            </a:r>
          </a:p>
        </p:txBody>
      </p:sp>
      <p:sp>
        <p:nvSpPr>
          <p:cNvPr id="7" name="Rectangle 6"/>
          <p:cNvSpPr/>
          <p:nvPr/>
        </p:nvSpPr>
        <p:spPr>
          <a:xfrm>
            <a:off x="5782962" y="192916"/>
            <a:ext cx="6302633" cy="707886"/>
          </a:xfrm>
          <a:prstGeom prst="rect">
            <a:avLst/>
          </a:prstGeom>
        </p:spPr>
        <p:txBody>
          <a:bodyPr wrap="square">
            <a:spAutoFit/>
          </a:bodyPr>
          <a:lstStyle/>
          <a:p>
            <a:r>
              <a:rPr lang="fr-FR" sz="4000" b="1" dirty="0">
                <a:latin typeface="Inter Bold"/>
              </a:rPr>
              <a:t>Mécanismes chez E. </a:t>
            </a:r>
            <a:r>
              <a:rPr lang="fr-FR" sz="4000" b="1" dirty="0" smtClean="0">
                <a:latin typeface="Inter Bold"/>
              </a:rPr>
              <a:t>coli:</a:t>
            </a:r>
            <a:endParaRPr lang="fr-FR" sz="4000" b="1" dirty="0">
              <a:latin typeface="Inter Bold"/>
            </a:endParaRPr>
          </a:p>
        </p:txBody>
      </p:sp>
    </p:spTree>
    <p:extLst>
      <p:ext uri="{BB962C8B-B14F-4D97-AF65-F5344CB8AC3E}">
        <p14:creationId xmlns:p14="http://schemas.microsoft.com/office/powerpoint/2010/main" val="426513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3568" y="135924"/>
            <a:ext cx="5915402" cy="707886"/>
          </a:xfrm>
          <a:prstGeom prst="rect">
            <a:avLst/>
          </a:prstGeom>
        </p:spPr>
        <p:txBody>
          <a:bodyPr wrap="none">
            <a:spAutoFit/>
          </a:bodyPr>
          <a:lstStyle/>
          <a:p>
            <a:r>
              <a:rPr lang="fr-FR" sz="4000" b="1" dirty="0">
                <a:latin typeface="Inter Bold"/>
              </a:rPr>
              <a:t>Impacts sur le </a:t>
            </a:r>
            <a:r>
              <a:rPr lang="fr-FR" sz="4000" b="1" dirty="0" smtClean="0">
                <a:latin typeface="Inter Bold"/>
              </a:rPr>
              <a:t>génome:</a:t>
            </a:r>
            <a:endParaRPr lang="fr-FR" sz="4000" b="1" dirty="0">
              <a:latin typeface="Inter Bold"/>
            </a:endParaRPr>
          </a:p>
        </p:txBody>
      </p:sp>
      <p:sp>
        <p:nvSpPr>
          <p:cNvPr id="6" name="Rectangle 5"/>
          <p:cNvSpPr/>
          <p:nvPr/>
        </p:nvSpPr>
        <p:spPr>
          <a:xfrm>
            <a:off x="123568" y="843810"/>
            <a:ext cx="6096000" cy="4524315"/>
          </a:xfrm>
          <a:prstGeom prst="rect">
            <a:avLst/>
          </a:prstGeom>
        </p:spPr>
        <p:txBody>
          <a:bodyPr>
            <a:spAutoFit/>
          </a:bodyPr>
          <a:lstStyle/>
          <a:p>
            <a:pPr algn="ctr">
              <a:lnSpc>
                <a:spcPct val="150000"/>
              </a:lnSpc>
              <a:spcBef>
                <a:spcPts val="2880"/>
              </a:spcBef>
              <a:spcAft>
                <a:spcPts val="0"/>
              </a:spcAft>
            </a:pPr>
            <a:r>
              <a:rPr lang="fr-FR" sz="2400" spc="5" dirty="0">
                <a:ea typeface="Times New Roman" panose="02020603050405020304" pitchFamily="18" charset="0"/>
                <a:cs typeface="Arial" panose="020B0604020202020204" pitchFamily="34" charset="0"/>
              </a:rPr>
              <a:t>Les THG enrichissent le génome d'</a:t>
            </a:r>
            <a:r>
              <a:rPr lang="fr-FR" sz="2400" i="1" spc="5" dirty="0">
                <a:ea typeface="Times New Roman" panose="02020603050405020304" pitchFamily="18" charset="0"/>
                <a:cs typeface="Arial" panose="020B0604020202020204" pitchFamily="34" charset="0"/>
              </a:rPr>
              <a:t>E. Coli </a:t>
            </a:r>
            <a:r>
              <a:rPr lang="fr-FR" sz="2400" spc="5" dirty="0">
                <a:ea typeface="Times New Roman" panose="02020603050405020304" pitchFamily="18" charset="0"/>
                <a:cs typeface="Arial" panose="020B0604020202020204" pitchFamily="34" charset="0"/>
              </a:rPr>
              <a:t>en gènes de virulence et de résistance (ex. : 80% des résistances acquises ainsi), favorisant la formation de souches multi résistantes pathogènes. Ils complexifient le génome, diversifient les populations et brouillent les phylogénies classiques par échanges inter-espèces.​</a:t>
            </a:r>
            <a:endParaRPr lang="fr-FR" sz="2400" dirty="0">
              <a:effectLst/>
              <a:ea typeface="Calibri" panose="020F0502020204030204" pitchFamily="34" charset="0"/>
              <a:cs typeface="Arial" panose="020B0604020202020204" pitchFamily="34" charset="0"/>
            </a:endParaRPr>
          </a:p>
        </p:txBody>
      </p:sp>
      <p:pic>
        <p:nvPicPr>
          <p:cNvPr id="7" name="Image 6"/>
          <p:cNvPicPr>
            <a:picLocks noChangeAspect="1"/>
          </p:cNvPicPr>
          <p:nvPr/>
        </p:nvPicPr>
        <p:blipFill>
          <a:blip r:embed="rId2"/>
          <a:stretch>
            <a:fillRect/>
          </a:stretch>
        </p:blipFill>
        <p:spPr>
          <a:xfrm>
            <a:off x="6417276" y="290401"/>
            <a:ext cx="4889157" cy="5631131"/>
          </a:xfrm>
          <a:prstGeom prst="rect">
            <a:avLst/>
          </a:prstGeom>
        </p:spPr>
      </p:pic>
    </p:spTree>
    <p:extLst>
      <p:ext uri="{BB962C8B-B14F-4D97-AF65-F5344CB8AC3E}">
        <p14:creationId xmlns:p14="http://schemas.microsoft.com/office/powerpoint/2010/main" val="4936494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3838" y="303425"/>
            <a:ext cx="9703297" cy="707886"/>
          </a:xfrm>
          <a:prstGeom prst="rect">
            <a:avLst/>
          </a:prstGeom>
        </p:spPr>
        <p:txBody>
          <a:bodyPr wrap="none">
            <a:spAutoFit/>
          </a:bodyPr>
          <a:lstStyle/>
          <a:p>
            <a:r>
              <a:rPr lang="fr-FR" sz="4000" b="1" dirty="0">
                <a:latin typeface="Inter Bold"/>
              </a:rPr>
              <a:t>Conséquences évolutives et </a:t>
            </a:r>
            <a:r>
              <a:rPr lang="fr-FR" sz="4000" b="1" dirty="0" smtClean="0">
                <a:latin typeface="Inter Bold"/>
              </a:rPr>
              <a:t>pratiques:</a:t>
            </a:r>
            <a:endParaRPr lang="fr-FR" sz="4000" b="1" dirty="0">
              <a:latin typeface="Inter Bold"/>
            </a:endParaRPr>
          </a:p>
        </p:txBody>
      </p:sp>
      <p:sp>
        <p:nvSpPr>
          <p:cNvPr id="5" name="Rectangle 4"/>
          <p:cNvSpPr/>
          <p:nvPr/>
        </p:nvSpPr>
        <p:spPr>
          <a:xfrm>
            <a:off x="5951838" y="1380520"/>
            <a:ext cx="6096000" cy="3416320"/>
          </a:xfrm>
          <a:prstGeom prst="rect">
            <a:avLst/>
          </a:prstGeom>
        </p:spPr>
        <p:txBody>
          <a:bodyPr>
            <a:spAutoFit/>
          </a:bodyPr>
          <a:lstStyle/>
          <a:p>
            <a:pPr algn="ctr">
              <a:lnSpc>
                <a:spcPct val="150000"/>
              </a:lnSpc>
            </a:pPr>
            <a:r>
              <a:rPr lang="fr-FR" sz="2400" dirty="0"/>
              <a:t>Chez E. coli, les THG propagent des traits adaptatifs sur des échelles de temps courtes, boostant sa survie et sa pathogénicité humaine. Ce processus pose un défi majeur en santé publique via </a:t>
            </a:r>
            <a:r>
              <a:rPr lang="fr-FR" sz="2400" dirty="0" smtClean="0"/>
              <a:t>l‘</a:t>
            </a:r>
            <a:r>
              <a:rPr lang="fr-FR" sz="2400" dirty="0" err="1" smtClean="0"/>
              <a:t>antibiorésistance</a:t>
            </a:r>
            <a:r>
              <a:rPr lang="fr-FR" sz="2400" dirty="0"/>
              <a:t>.</a:t>
            </a:r>
          </a:p>
          <a:p>
            <a:pPr algn="ctr">
              <a:lnSpc>
                <a:spcPct val="150000"/>
              </a:lnSpc>
            </a:pPr>
            <a:endParaRPr lang="fr-FR" sz="2400" dirty="0"/>
          </a:p>
        </p:txBody>
      </p:sp>
      <p:pic>
        <p:nvPicPr>
          <p:cNvPr id="6" name="Image 5"/>
          <p:cNvPicPr>
            <a:picLocks noChangeAspect="1"/>
          </p:cNvPicPr>
          <p:nvPr/>
        </p:nvPicPr>
        <p:blipFill>
          <a:blip r:embed="rId2"/>
          <a:stretch>
            <a:fillRect/>
          </a:stretch>
        </p:blipFill>
        <p:spPr>
          <a:xfrm>
            <a:off x="345989" y="1011311"/>
            <a:ext cx="5449330" cy="5265921"/>
          </a:xfrm>
          <a:prstGeom prst="rect">
            <a:avLst/>
          </a:prstGeom>
        </p:spPr>
      </p:pic>
    </p:spTree>
    <p:extLst>
      <p:ext uri="{BB962C8B-B14F-4D97-AF65-F5344CB8AC3E}">
        <p14:creationId xmlns:p14="http://schemas.microsoft.com/office/powerpoint/2010/main" val="908870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9306" y="2737187"/>
            <a:ext cx="9057503" cy="3416320"/>
          </a:xfrm>
          <a:prstGeom prst="rect">
            <a:avLst/>
          </a:prstGeom>
        </p:spPr>
        <p:txBody>
          <a:bodyPr wrap="square">
            <a:spAutoFit/>
          </a:bodyPr>
          <a:lstStyle/>
          <a:p>
            <a:pPr algn="ctr">
              <a:lnSpc>
                <a:spcPct val="150000"/>
              </a:lnSpc>
            </a:pPr>
            <a:r>
              <a:rPr lang="fr-FR" sz="2400" dirty="0"/>
              <a:t>Chez </a:t>
            </a:r>
            <a:r>
              <a:rPr lang="fr-FR" sz="2400" i="1" dirty="0"/>
              <a:t>Escherichia coli</a:t>
            </a:r>
            <a:r>
              <a:rPr lang="fr-FR" sz="2400" dirty="0"/>
              <a:t>, les transferts horizontaux de gènes (THG) ont principalement modifié son génome via la conjugaison, la transformation et la transduction, intégrant des plasmides et fragments d'ADN codant pour la résistance aux antibiotiques et la virulence. Ces mécanismes ont enrichi son pan-génome en gènes accessoires, accélérant son adaptation pathogène.</a:t>
            </a:r>
          </a:p>
        </p:txBody>
      </p:sp>
      <p:pic>
        <p:nvPicPr>
          <p:cNvPr id="11" name="Image 10"/>
          <p:cNvPicPr>
            <a:picLocks noChangeAspect="1"/>
          </p:cNvPicPr>
          <p:nvPr/>
        </p:nvPicPr>
        <p:blipFill>
          <a:blip r:embed="rId2"/>
          <a:stretch>
            <a:fillRect/>
          </a:stretch>
        </p:blipFill>
        <p:spPr>
          <a:xfrm>
            <a:off x="99882" y="130690"/>
            <a:ext cx="11996350" cy="24087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02046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99813"/>
            <a:ext cx="11520618" cy="6370975"/>
          </a:xfrm>
          <a:prstGeom prst="rect">
            <a:avLst/>
          </a:prstGeom>
        </p:spPr>
        <p:txBody>
          <a:bodyPr wrap="square">
            <a:spAutoFit/>
          </a:bodyPr>
          <a:lstStyle/>
          <a:p>
            <a:pPr marL="3771900" lvl="7" indent="-571500">
              <a:buFont typeface="Wingdings" panose="05000000000000000000" pitchFamily="2" charset="2"/>
              <a:buChar char="ü"/>
            </a:pPr>
            <a:r>
              <a:rPr lang="fr-FR" sz="4000" dirty="0" smtClean="0">
                <a:latin typeface="Inter Bold"/>
              </a:rPr>
              <a:t>Conjugaison</a:t>
            </a:r>
            <a:endParaRPr lang="fr-FR" sz="4000" dirty="0">
              <a:latin typeface="Inter Bold"/>
            </a:endParaRPr>
          </a:p>
          <a:p>
            <a:r>
              <a:rPr lang="fr-FR" sz="2400" dirty="0"/>
              <a:t>La conjugaison, voie dominante, transfère des plasmides comme le F via des pili, intégrant des gènes de résistance (ex. : bêta-lactases) dans le génome d'</a:t>
            </a:r>
            <a:r>
              <a:rPr lang="fr-FR" sz="2400" i="1" dirty="0"/>
              <a:t>E. Coli</a:t>
            </a:r>
            <a:r>
              <a:rPr lang="fr-FR" sz="2400" dirty="0"/>
              <a:t>, formant des souches </a:t>
            </a:r>
            <a:r>
              <a:rPr lang="fr-FR" sz="2400" dirty="0" smtClean="0"/>
              <a:t>multi </a:t>
            </a:r>
            <a:r>
              <a:rPr lang="fr-FR" sz="2400" dirty="0"/>
              <a:t>résistantes. Ce processus s'observe fréquemment en milieu clinique, propageant rapidement ces traits.</a:t>
            </a:r>
          </a:p>
          <a:p>
            <a:pPr marL="3771900" lvl="7" indent="-571500">
              <a:buFont typeface="Wingdings" panose="05000000000000000000" pitchFamily="2" charset="2"/>
              <a:buChar char="ü"/>
            </a:pPr>
            <a:r>
              <a:rPr lang="fr-FR" sz="4000" dirty="0" smtClean="0">
                <a:latin typeface="Inter Bold"/>
              </a:rPr>
              <a:t> Transformation</a:t>
            </a:r>
            <a:endParaRPr lang="fr-FR" sz="4000" dirty="0">
              <a:latin typeface="Inter Bold"/>
            </a:endParaRPr>
          </a:p>
          <a:p>
            <a:r>
              <a:rPr lang="fr-FR" sz="2400" i="1" dirty="0"/>
              <a:t>E. coli </a:t>
            </a:r>
            <a:r>
              <a:rPr lang="fr-FR" sz="2400" dirty="0"/>
              <a:t>absorbe de l'ADN libre issu de bactéries lysées, l'intégrant par recombinaison homologue, modifiant ainsi son génotype pour acquérir des compétences métaboliques ou résistances. Ce mécanisme, activé en conditions de compétence, contribue à la diversité génomique intra-espèce.</a:t>
            </a:r>
          </a:p>
          <a:p>
            <a:pPr marL="3771900" lvl="7" indent="-571500">
              <a:buFont typeface="Wingdings" panose="05000000000000000000" pitchFamily="2" charset="2"/>
              <a:buChar char="ü"/>
            </a:pPr>
            <a:r>
              <a:rPr lang="fr-FR" sz="4000" dirty="0" smtClean="0">
                <a:latin typeface="Inter Bold"/>
              </a:rPr>
              <a:t> Transduction</a:t>
            </a:r>
            <a:endParaRPr lang="fr-FR" sz="4000" dirty="0">
              <a:latin typeface="Inter Bold"/>
            </a:endParaRPr>
          </a:p>
          <a:p>
            <a:r>
              <a:rPr lang="fr-FR" sz="2400" dirty="0"/>
              <a:t>Les bactériophages comme λ transportent accidentellement de l'ADN bactérien d'une cellule à une autre, insérant des gènes de virulence ou résistance dans le génome récepteur d'</a:t>
            </a:r>
            <a:r>
              <a:rPr lang="fr-FR" sz="2400" i="1" dirty="0"/>
              <a:t>E. Coli </a:t>
            </a:r>
            <a:r>
              <a:rPr lang="fr-FR" sz="2400" dirty="0"/>
              <a:t>via cycles lysogènes. Cela favorise des échanges inter-espèces, complexifiant la phylogénie.</a:t>
            </a:r>
          </a:p>
        </p:txBody>
      </p:sp>
    </p:spTree>
    <p:extLst>
      <p:ext uri="{BB962C8B-B14F-4D97-AF65-F5344CB8AC3E}">
        <p14:creationId xmlns:p14="http://schemas.microsoft.com/office/powerpoint/2010/main" val="2802012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820703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69820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6705124" y="0"/>
            <a:ext cx="5486876" cy="6858000"/>
          </a:xfrm>
          <a:prstGeom prst="rect">
            <a:avLst/>
          </a:prstGeom>
        </p:spPr>
      </p:pic>
      <p:sp>
        <p:nvSpPr>
          <p:cNvPr id="5" name="Rectangle 4"/>
          <p:cNvSpPr/>
          <p:nvPr/>
        </p:nvSpPr>
        <p:spPr>
          <a:xfrm>
            <a:off x="586495" y="265411"/>
            <a:ext cx="3145413"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smtClean="0">
                <a:ln>
                  <a:noFill/>
                </a:ln>
                <a:solidFill>
                  <a:srgbClr val="000000"/>
                </a:solidFill>
                <a:effectLst/>
                <a:uLnTx/>
                <a:uFillTx/>
                <a:latin typeface="Inter Bold" pitchFamily="34" charset="0"/>
                <a:ea typeface="Inter Bold" pitchFamily="34" charset="-122"/>
                <a:cs typeface="Inter Bold" pitchFamily="34" charset="-120"/>
              </a:rPr>
              <a:t>Conclusion:</a:t>
            </a:r>
            <a:endParaRPr kumimoji="0" lang="fr-FR" sz="4000" b="0" i="0" u="none" strike="noStrike" kern="0" cap="none" spc="0" normalizeH="0" baseline="0" noProof="0" dirty="0" smtClean="0">
              <a:ln>
                <a:noFill/>
              </a:ln>
              <a:solidFill>
                <a:sysClr val="windowText" lastClr="000000"/>
              </a:solidFill>
              <a:effectLst/>
              <a:uLnTx/>
              <a:uFillTx/>
            </a:endParaRPr>
          </a:p>
        </p:txBody>
      </p:sp>
      <p:sp>
        <p:nvSpPr>
          <p:cNvPr id="6" name="Rectangle 5"/>
          <p:cNvSpPr/>
          <p:nvPr/>
        </p:nvSpPr>
        <p:spPr>
          <a:xfrm>
            <a:off x="218303" y="973297"/>
            <a:ext cx="6096000" cy="5864234"/>
          </a:xfrm>
          <a:prstGeom prst="rect">
            <a:avLst/>
          </a:prstGeom>
        </p:spPr>
        <p:txBody>
          <a:bodyPr>
            <a:spAutoFit/>
          </a:bodyPr>
          <a:lstStyle/>
          <a:p>
            <a:pPr marL="0" marR="0" lvl="0" indent="0" algn="ctr" defTabSz="914400" eaLnBrk="1" fontAlgn="auto" latinLnBrk="0" hangingPunct="1">
              <a:lnSpc>
                <a:spcPts val="25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272525"/>
                </a:solidFill>
                <a:effectLst/>
                <a:uLnTx/>
                <a:uFillTx/>
                <a:ea typeface="Inter" pitchFamily="34" charset="-122"/>
                <a:cs typeface="Inter" pitchFamily="34" charset="-120"/>
              </a:rPr>
              <a:t>Le transfert horizontal de gènes est un pilier de l'évolution bactérienne, offrant une incroyable plasticité et une capacité d'adaptation sans précédent. En façonnant l'architecture génomique et en permettant l'acquisition rapide de nouvelles fonctions, le THG joue un rôle central dans des phénomènes allant de la résistance aux antibiotiques à l'adaptation écologique. Les défis futurs incluent une meilleure quantification des événements de THG, l'intégration de données multiomiques pour une compréhension plus fine de ses mécanismes régulatoires, et l'exploitation de cette connaissance pour des applications biotechnologiques et médicales. Le THG reste un domaine de recherche dynamique et essentiel pour percer les secrets de l'adaptabilité microbienne.</a:t>
            </a:r>
            <a:endParaRPr kumimoji="0" lang="en-US" sz="24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10988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515" y="474345"/>
            <a:ext cx="11511419" cy="5663089"/>
          </a:xfrm>
          <a:prstGeom prst="rect">
            <a:avLst/>
          </a:prstGeom>
        </p:spPr>
        <p:txBody>
          <a:bodyPr wrap="square">
            <a:spAutoFit/>
          </a:bodyPr>
          <a:lstStyle/>
          <a:p>
            <a:pPr>
              <a:spcBef>
                <a:spcPts val="1200"/>
              </a:spcBef>
              <a:spcAft>
                <a:spcPts val="1200"/>
              </a:spcAft>
            </a:pPr>
            <a:r>
              <a:rPr lang="fr-FR" sz="4000" dirty="0" smtClean="0">
                <a:latin typeface="Inter Bold"/>
              </a:rPr>
              <a:t>les </a:t>
            </a:r>
            <a:r>
              <a:rPr lang="fr-FR" sz="4000" dirty="0">
                <a:latin typeface="Inter Bold"/>
              </a:rPr>
              <a:t>références </a:t>
            </a:r>
            <a:r>
              <a:rPr lang="fr-FR" sz="4000" dirty="0" smtClean="0">
                <a:latin typeface="Inter Bold"/>
              </a:rPr>
              <a:t>bibliographiques:</a:t>
            </a:r>
          </a:p>
          <a:p>
            <a:r>
              <a:rPr lang="fr-FR" sz="2400" dirty="0" smtClean="0"/>
              <a:t>1. Ochman</a:t>
            </a:r>
            <a:r>
              <a:rPr lang="fr-FR" sz="2400" dirty="0"/>
              <a:t>, H., Lawrence, J. G., &amp; Groisman, E. A. (2000).Lateral gene transfer and the nature of bacterial innovation.Nature, 405, 299–304</a:t>
            </a:r>
            <a:r>
              <a:rPr lang="fr-FR" sz="2400" dirty="0" smtClean="0"/>
              <a:t>.</a:t>
            </a:r>
          </a:p>
          <a:p>
            <a:r>
              <a:rPr lang="fr-FR" sz="2400" dirty="0" smtClean="0"/>
              <a:t>2</a:t>
            </a:r>
            <a:r>
              <a:rPr lang="fr-FR" sz="2400" dirty="0"/>
              <a:t>. Thomas, C. M., &amp; Nielsen, K. M. (2005).Mechanisms of, and barriers to, horizontal gene transfer between bacteria.Nature Reviews Microbiology, 3, 711–721</a:t>
            </a:r>
            <a:r>
              <a:rPr lang="fr-FR" sz="2400" dirty="0" smtClean="0"/>
              <a:t>.</a:t>
            </a:r>
          </a:p>
          <a:p>
            <a:r>
              <a:rPr lang="fr-FR" sz="2400" dirty="0" smtClean="0"/>
              <a:t>3</a:t>
            </a:r>
            <a:r>
              <a:rPr lang="fr-FR" sz="2400" dirty="0"/>
              <a:t>. Frost, L. S., Leplae, R., Summers, A. O., &amp; Toussaint, A. (2005).Mobile genetic </a:t>
            </a:r>
            <a:r>
              <a:rPr lang="fr-FR" sz="2400" dirty="0" smtClean="0"/>
              <a:t>éléments: </a:t>
            </a:r>
            <a:r>
              <a:rPr lang="fr-FR" sz="2400" dirty="0"/>
              <a:t>the agents of open source evolution.Nature Reviews Microbiology, 3, 722–732</a:t>
            </a:r>
            <a:r>
              <a:rPr lang="fr-FR" sz="2400" dirty="0" smtClean="0"/>
              <a:t>.</a:t>
            </a:r>
          </a:p>
          <a:p>
            <a:r>
              <a:rPr lang="fr-FR" sz="2400" dirty="0" smtClean="0"/>
              <a:t>4</a:t>
            </a:r>
            <a:r>
              <a:rPr lang="fr-FR" sz="2400" dirty="0"/>
              <a:t>. Soucy, S. M., Huang, J., &amp; Gogarten, J. P. (2015).Horizontal gene transfer: building the web of life.Nature Reviews Genetics, 16, 472–482</a:t>
            </a:r>
            <a:r>
              <a:rPr lang="fr-FR" sz="2400" dirty="0" smtClean="0"/>
              <a:t>.</a:t>
            </a:r>
          </a:p>
          <a:p>
            <a:r>
              <a:rPr lang="fr-FR" sz="2400" dirty="0" smtClean="0"/>
              <a:t>5</a:t>
            </a:r>
            <a:r>
              <a:rPr lang="fr-FR" sz="2400" dirty="0"/>
              <a:t>. Madigan, M. T., Bender, K. S., Buckley, D. H., Sattley, W. M., &amp; Stahl, D. A.Brock Biology of Microorganisms.Pearson Education</a:t>
            </a:r>
            <a:r>
              <a:rPr lang="fr-FR" sz="2400" dirty="0" smtClean="0"/>
              <a:t>.</a:t>
            </a:r>
          </a:p>
          <a:p>
            <a:r>
              <a:rPr lang="fr-FR" sz="2400" dirty="0" smtClean="0"/>
              <a:t>6</a:t>
            </a:r>
            <a:r>
              <a:rPr lang="fr-FR" sz="2400" dirty="0"/>
              <a:t>. Prescott, L. M., Harley, J. P., &amp; Klein, D. A.Microbiologie.De Boeck Université</a:t>
            </a:r>
            <a:r>
              <a:rPr lang="fr-FR" sz="2400" dirty="0" smtClean="0"/>
              <a:t>.</a:t>
            </a:r>
          </a:p>
          <a:p>
            <a:r>
              <a:rPr lang="fr-FR" sz="2400" dirty="0" smtClean="0"/>
              <a:t>7</a:t>
            </a:r>
            <a:r>
              <a:rPr lang="fr-FR" sz="2400" dirty="0"/>
              <a:t>. Davies, J., &amp; Davies, D. (2010).Origins and evolution of antibiotic resistance.Microbiology and Molecular Biology Reviews, 74, 417–433.</a:t>
            </a:r>
          </a:p>
        </p:txBody>
      </p:sp>
    </p:spTree>
    <p:extLst>
      <p:ext uri="{BB962C8B-B14F-4D97-AF65-F5344CB8AC3E}">
        <p14:creationId xmlns:p14="http://schemas.microsoft.com/office/powerpoint/2010/main" val="428153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p:cNvGraphicFramePr/>
          <p:nvPr>
            <p:extLst>
              <p:ext uri="{D42A27DB-BD31-4B8C-83A1-F6EECF244321}">
                <p14:modId xmlns:p14="http://schemas.microsoft.com/office/powerpoint/2010/main" val="3931488622"/>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4151870" y="2644346"/>
            <a:ext cx="4226011" cy="926757"/>
          </a:xfrm>
          <a:prstGeom prst="rect">
            <a:avLst/>
          </a:prstGeom>
        </p:spPr>
        <p:style>
          <a:lnRef idx="2">
            <a:schemeClr val="dk1"/>
          </a:lnRef>
          <a:fillRef idx="1001">
            <a:schemeClr val="lt1"/>
          </a:fillRef>
          <a:effectRef idx="0">
            <a:schemeClr val="dk1"/>
          </a:effectRef>
          <a:fontRef idx="minor">
            <a:schemeClr val="dk1"/>
          </a:fontRef>
        </p:style>
        <p:txBody>
          <a:bodyPr rtlCol="0" anchor="ctr"/>
          <a:lstStyle/>
          <a:p>
            <a:pPr algn="ctr"/>
            <a:r>
              <a:rPr lang="fr-FR" sz="3600" dirty="0">
                <a:latin typeface="Inter Bold"/>
              </a:rPr>
              <a:t>table des </a:t>
            </a:r>
            <a:r>
              <a:rPr lang="fr-FR" sz="3600" dirty="0" smtClean="0">
                <a:latin typeface="Inter Bold"/>
              </a:rPr>
              <a:t>matières</a:t>
            </a:r>
            <a:endParaRPr lang="fr-FR" sz="3600" dirty="0">
              <a:latin typeface="Inter Bold"/>
            </a:endParaRPr>
          </a:p>
        </p:txBody>
      </p:sp>
      <p:sp>
        <p:nvSpPr>
          <p:cNvPr id="8" name="ZoneTexte 7"/>
          <p:cNvSpPr txBox="1"/>
          <p:nvPr/>
        </p:nvSpPr>
        <p:spPr>
          <a:xfrm>
            <a:off x="2236573" y="1902941"/>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05252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0" y="0"/>
            <a:ext cx="4488001" cy="6858000"/>
          </a:xfrm>
          <a:prstGeom prst="rect">
            <a:avLst/>
          </a:prstGeom>
        </p:spPr>
      </p:pic>
      <p:sp>
        <p:nvSpPr>
          <p:cNvPr id="5" name="Rectangle 4"/>
          <p:cNvSpPr/>
          <p:nvPr/>
        </p:nvSpPr>
        <p:spPr>
          <a:xfrm>
            <a:off x="4795024" y="1895697"/>
            <a:ext cx="7092176" cy="3046988"/>
          </a:xfrm>
          <a:prstGeom prst="rect">
            <a:avLst/>
          </a:prstGeom>
        </p:spPr>
        <p:txBody>
          <a:bodyPr wrap="square">
            <a:spAutoFit/>
          </a:bodyPr>
          <a:lstStyle/>
          <a:p>
            <a:pPr algn="ctr"/>
            <a:r>
              <a:rPr lang="fr-FR" sz="2400" dirty="0" smtClean="0"/>
              <a:t>Les génomes bactériens sont des entités dynamiques, constamment remodelées par divers mécanismes évolutifs. Parmi eux, le transfert horizontal de gènes (THG) se distingue comme une force motrice majeure, permettant aux bactéries d'acquérir rapidement de nouvelles fonctions. Cette présentation explorera l'influence profonde du THG sur l'évolution, la diversité et l'adaptation des populations bactériennes.</a:t>
            </a:r>
            <a:endParaRPr lang="fr-FR" sz="2400" dirty="0"/>
          </a:p>
        </p:txBody>
      </p:sp>
      <p:sp>
        <p:nvSpPr>
          <p:cNvPr id="6" name="ZoneTexte 5"/>
          <p:cNvSpPr txBox="1"/>
          <p:nvPr/>
        </p:nvSpPr>
        <p:spPr>
          <a:xfrm>
            <a:off x="5088388" y="1007384"/>
            <a:ext cx="5597912" cy="707886"/>
          </a:xfrm>
          <a:prstGeom prst="rect">
            <a:avLst/>
          </a:prstGeom>
          <a:noFill/>
        </p:spPr>
        <p:txBody>
          <a:bodyPr wrap="square" rtlCol="0">
            <a:spAutoFit/>
          </a:bodyPr>
          <a:lstStyle/>
          <a:p>
            <a:r>
              <a:rPr lang="fr-FR" sz="4000" b="1" dirty="0" smtClean="0">
                <a:latin typeface="Inter Bold"/>
                <a:ea typeface="Inter Bold"/>
              </a:rPr>
              <a:t>Introduction:</a:t>
            </a:r>
            <a:r>
              <a:rPr lang="fr-FR" dirty="0" smtClean="0"/>
              <a:t> </a:t>
            </a:r>
            <a:endParaRPr lang="fr-FR" dirty="0"/>
          </a:p>
        </p:txBody>
      </p:sp>
    </p:spTree>
    <p:extLst>
      <p:ext uri="{BB962C8B-B14F-4D97-AF65-F5344CB8AC3E}">
        <p14:creationId xmlns:p14="http://schemas.microsoft.com/office/powerpoint/2010/main" val="42761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0" y="0"/>
            <a:ext cx="12192000" cy="2173380"/>
          </a:xfrm>
          <a:prstGeom prst="rect">
            <a:avLst/>
          </a:prstGeom>
        </p:spPr>
      </p:pic>
      <p:sp>
        <p:nvSpPr>
          <p:cNvPr id="7" name="Rectangle 6"/>
          <p:cNvSpPr/>
          <p:nvPr/>
        </p:nvSpPr>
        <p:spPr>
          <a:xfrm>
            <a:off x="281354" y="2468404"/>
            <a:ext cx="12037141" cy="1349087"/>
          </a:xfrm>
          <a:prstGeom prst="rect">
            <a:avLst/>
          </a:prstGeom>
        </p:spPr>
        <p:txBody>
          <a:bodyPr wrap="square">
            <a:spAutoFit/>
          </a:bodyPr>
          <a:lstStyle/>
          <a:p>
            <a:pPr marL="0" marR="0" lvl="0" indent="0" algn="ctr" defTabSz="914400" eaLnBrk="1" fontAlgn="auto" latinLnBrk="0" hangingPunct="1">
              <a:lnSpc>
                <a:spcPts val="4850"/>
              </a:lnSpc>
              <a:spcBef>
                <a:spcPts val="0"/>
              </a:spcBef>
              <a:spcAft>
                <a:spcPts val="0"/>
              </a:spcAft>
              <a:buClrTx/>
              <a:buSzTx/>
              <a:buFontTx/>
              <a:buNone/>
              <a:tabLst/>
              <a:defRPr/>
            </a:pPr>
            <a:r>
              <a:rPr kumimoji="0" lang="en-US" sz="4000" b="1" i="0" u="none" strike="noStrike" kern="0" cap="none" spc="0" normalizeH="0" baseline="0" noProof="0" dirty="0" smtClean="0">
                <a:ln>
                  <a:noFill/>
                </a:ln>
                <a:solidFill>
                  <a:srgbClr val="000000"/>
                </a:solidFill>
                <a:effectLst/>
                <a:uLnTx/>
                <a:uFillTx/>
                <a:latin typeface="Inter Bold" pitchFamily="34" charset="0"/>
                <a:ea typeface="Inter Bold" pitchFamily="34" charset="-122"/>
                <a:cs typeface="Inter Bold" pitchFamily="34" charset="-120"/>
              </a:rPr>
              <a:t>Qu'est-ce que le transfert horizontal de gènes (THG) ?:</a:t>
            </a:r>
            <a:endParaRPr kumimoji="0" lang="en-US" sz="4000" b="0" i="0" u="none" strike="noStrike" kern="0" cap="none" spc="0" normalizeH="0" baseline="0" noProof="0" dirty="0">
              <a:ln>
                <a:noFill/>
              </a:ln>
              <a:solidFill>
                <a:prstClr val="black"/>
              </a:solidFill>
              <a:effectLst/>
              <a:uLnTx/>
              <a:uFillTx/>
            </a:endParaRPr>
          </a:p>
        </p:txBody>
      </p:sp>
      <p:sp>
        <p:nvSpPr>
          <p:cNvPr id="8" name="Rectangle 7"/>
          <p:cNvSpPr/>
          <p:nvPr/>
        </p:nvSpPr>
        <p:spPr>
          <a:xfrm>
            <a:off x="780585" y="4086866"/>
            <a:ext cx="11050343" cy="2336537"/>
          </a:xfrm>
          <a:prstGeom prst="rect">
            <a:avLst/>
          </a:prstGeom>
        </p:spPr>
        <p:txBody>
          <a:bodyPr wrap="square">
            <a:spAutoFit/>
          </a:bodyPr>
          <a:lstStyle/>
          <a:p>
            <a:pPr marL="0" marR="0" lvl="0" indent="0" algn="ctr" defTabSz="914400" eaLnBrk="1" fontAlgn="auto" latinLnBrk="0" hangingPunct="1">
              <a:lnSpc>
                <a:spcPts val="25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272525"/>
                </a:solidFill>
                <a:effectLst/>
                <a:uLnTx/>
                <a:uFillTx/>
                <a:ea typeface="Inter" pitchFamily="34" charset="-122"/>
                <a:cs typeface="Inter" pitchFamily="34" charset="-120"/>
              </a:rPr>
              <a:t>Le transfert horizontal de gènes (THG), également appelé transfert lateral de gènes, est un processus par lequel un organisme acquiert du matériel génétique d'un autre organisme sans être sa descendance. Contrairement à la transmission verticale de gènes, qui se produit de parent à progéniture, le THG permet l'échange de gènes entre des bactéries de la même espèce ou d'espèces différentes. Ce phénomène a des implications considérables pour l'évolution bactérienne, leur permettant de s'adapter rapidement à de nouveaux défis environnementaux</a:t>
            </a:r>
            <a:r>
              <a:rPr kumimoji="0" lang="en-US" sz="1550" b="0" i="0" u="none" strike="noStrike" kern="0" cap="none" spc="0" normalizeH="0" baseline="0" noProof="0" dirty="0" smtClean="0">
                <a:ln>
                  <a:noFill/>
                </a:ln>
                <a:solidFill>
                  <a:srgbClr val="272525"/>
                </a:solidFill>
                <a:effectLst/>
                <a:uLnTx/>
                <a:uFillTx/>
                <a:ea typeface="Inter" pitchFamily="34" charset="-122"/>
                <a:cs typeface="Inter" pitchFamily="34" charset="-120"/>
              </a:rPr>
              <a:t>.</a:t>
            </a:r>
            <a:endParaRPr kumimoji="0" lang="en-US" sz="155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0660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3345" y="634903"/>
            <a:ext cx="10972800" cy="1349087"/>
          </a:xfrm>
          <a:prstGeom prst="rect">
            <a:avLst/>
          </a:prstGeom>
        </p:spPr>
        <p:txBody>
          <a:bodyPr wrap="square">
            <a:spAutoFit/>
          </a:bodyPr>
          <a:lstStyle/>
          <a:p>
            <a:pPr marL="0" marR="0" lvl="0" indent="0" defTabSz="914400" eaLnBrk="1" fontAlgn="auto" latinLnBrk="0" hangingPunct="1">
              <a:lnSpc>
                <a:spcPts val="4850"/>
              </a:lnSpc>
              <a:spcBef>
                <a:spcPts val="0"/>
              </a:spcBef>
              <a:spcAft>
                <a:spcPts val="0"/>
              </a:spcAft>
              <a:buClrTx/>
              <a:buSzTx/>
              <a:buFontTx/>
              <a:buNone/>
              <a:tabLst/>
              <a:defRPr/>
            </a:pPr>
            <a:r>
              <a:rPr kumimoji="0" lang="en-US" sz="4000" b="1" i="0" u="none" strike="noStrike" kern="0" cap="none" spc="0" normalizeH="0" baseline="0" noProof="0" dirty="0" smtClean="0">
                <a:ln>
                  <a:noFill/>
                </a:ln>
                <a:solidFill>
                  <a:srgbClr val="000000"/>
                </a:solidFill>
                <a:effectLst/>
                <a:uLnTx/>
                <a:uFillTx/>
                <a:latin typeface="Inter Bold" pitchFamily="34" charset="0"/>
                <a:ea typeface="Inter Bold" pitchFamily="34" charset="-122"/>
                <a:cs typeface="Inter Bold" pitchFamily="34" charset="-120"/>
              </a:rPr>
              <a:t>Les mécanismes du THG : Transformation, Conjugaison, Transduction:</a:t>
            </a:r>
            <a:endParaRPr kumimoji="0" lang="en-US" sz="4000" b="0" i="0" u="none" strike="noStrike" kern="0" cap="none" spc="0" normalizeH="0" baseline="0" noProof="0" dirty="0">
              <a:ln>
                <a:noFill/>
              </a:ln>
              <a:solidFill>
                <a:prstClr val="black"/>
              </a:solidFill>
              <a:effectLst/>
              <a:uLnTx/>
              <a:uFillTx/>
            </a:endParaRPr>
          </a:p>
        </p:txBody>
      </p:sp>
      <p:graphicFrame>
        <p:nvGraphicFramePr>
          <p:cNvPr id="7" name="Diagramme 6"/>
          <p:cNvGraphicFramePr/>
          <p:nvPr>
            <p:extLst>
              <p:ext uri="{D42A27DB-BD31-4B8C-83A1-F6EECF244321}">
                <p14:modId xmlns:p14="http://schemas.microsoft.com/office/powerpoint/2010/main" val="1671932087"/>
              </p:ext>
            </p:extLst>
          </p:nvPr>
        </p:nvGraphicFramePr>
        <p:xfrm>
          <a:off x="412307" y="1397453"/>
          <a:ext cx="11633982" cy="4604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342469" y="5963828"/>
            <a:ext cx="11434551" cy="733534"/>
          </a:xfrm>
          <a:prstGeom prst="rect">
            <a:avLst/>
          </a:prstGeom>
        </p:spPr>
        <p:txBody>
          <a:bodyPr wrap="square">
            <a:spAutoFit/>
          </a:bodyPr>
          <a:lstStyle/>
          <a:p>
            <a:pPr marL="0" marR="0" lvl="0" indent="0" defTabSz="914400" eaLnBrk="1" fontAlgn="auto" latinLnBrk="0" hangingPunct="1">
              <a:lnSpc>
                <a:spcPts val="25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272525"/>
                </a:solidFill>
                <a:effectLst/>
                <a:uLnTx/>
                <a:uFillTx/>
                <a:ea typeface="Inter" pitchFamily="34" charset="-122"/>
                <a:cs typeface="Inter" pitchFamily="34" charset="-120"/>
              </a:rPr>
              <a:t>Ces trois mécanismes sont cruciaux pour la dissémination des gènes au sein des populations bactériennes, favorisant ainsi leur évolution rapide et leur adaptation.</a:t>
            </a:r>
            <a:endParaRPr kumimoji="0" lang="en-US" sz="24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61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99238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365" y="250629"/>
            <a:ext cx="11914094" cy="1041311"/>
          </a:xfrm>
          <a:prstGeom prst="rect">
            <a:avLst/>
          </a:prstGeom>
        </p:spPr>
        <p:txBody>
          <a:bodyPr wrap="square">
            <a:spAutoFit/>
          </a:bodyPr>
          <a:lstStyle/>
          <a:p>
            <a:pPr marL="0" marR="0" lvl="0" indent="0" algn="ctr" defTabSz="914400" eaLnBrk="1" fontAlgn="auto" latinLnBrk="0" hangingPunct="1">
              <a:lnSpc>
                <a:spcPts val="3650"/>
              </a:lnSpc>
              <a:spcBef>
                <a:spcPts val="0"/>
              </a:spcBef>
              <a:spcAft>
                <a:spcPts val="0"/>
              </a:spcAft>
              <a:buClrTx/>
              <a:buSzTx/>
              <a:buFontTx/>
              <a:buNone/>
              <a:tabLst/>
              <a:defRPr/>
            </a:pPr>
            <a:r>
              <a:rPr kumimoji="0" lang="en-US" sz="4000" b="1" i="0" u="none" strike="noStrike" kern="0" cap="none" spc="0" normalizeH="0" baseline="0" noProof="0" dirty="0" smtClean="0">
                <a:ln>
                  <a:noFill/>
                </a:ln>
                <a:solidFill>
                  <a:srgbClr val="000000"/>
                </a:solidFill>
                <a:effectLst/>
                <a:uLnTx/>
                <a:uFillTx/>
                <a:latin typeface="Inter Bold" pitchFamily="34" charset="0"/>
                <a:ea typeface="Inter Bold" pitchFamily="34" charset="-122"/>
                <a:cs typeface="Inter Bold" pitchFamily="34" charset="-120"/>
              </a:rPr>
              <a:t>Rôle du THG dans l'acquisition de gènes de résistance aux antibiotiques:</a:t>
            </a:r>
            <a:endParaRPr kumimoji="0" lang="en-US" sz="4000" b="0" i="0" u="none" strike="noStrike" kern="0" cap="none" spc="0" normalizeH="0" baseline="0" noProof="0" dirty="0">
              <a:ln>
                <a:noFill/>
              </a:ln>
              <a:solidFill>
                <a:prstClr val="black"/>
              </a:solidFill>
              <a:effectLst/>
              <a:uLnTx/>
              <a:uFillTx/>
            </a:endParaRPr>
          </a:p>
        </p:txBody>
      </p:sp>
      <p:pic>
        <p:nvPicPr>
          <p:cNvPr id="5" name="Image 0" descr="preencoded.png"/>
          <p:cNvPicPr>
            <a:picLocks noChangeAspect="1"/>
          </p:cNvPicPr>
          <p:nvPr/>
        </p:nvPicPr>
        <p:blipFill>
          <a:blip r:embed="rId2"/>
          <a:stretch>
            <a:fillRect/>
          </a:stretch>
        </p:blipFill>
        <p:spPr>
          <a:xfrm>
            <a:off x="7261260" y="1493647"/>
            <a:ext cx="4652834" cy="4839918"/>
          </a:xfrm>
          <a:prstGeom prst="rect">
            <a:avLst/>
          </a:prstGeom>
        </p:spPr>
      </p:pic>
      <p:sp>
        <p:nvSpPr>
          <p:cNvPr id="6" name="Rectangle 5"/>
          <p:cNvSpPr/>
          <p:nvPr/>
        </p:nvSpPr>
        <p:spPr>
          <a:xfrm>
            <a:off x="73959" y="1291940"/>
            <a:ext cx="6508376" cy="2308324"/>
          </a:xfrm>
          <a:prstGeom prst="rect">
            <a:avLst/>
          </a:prstGeom>
        </p:spPr>
        <p:txBody>
          <a:bodyPr wrap="square">
            <a:spAutoFit/>
          </a:bodyPr>
          <a:lstStyle/>
          <a:p>
            <a:pPr marL="0" marR="0" lvl="0" indent="0" algn="just" defTabSz="914400" eaLnBrk="1" fontAlgn="auto" latinLnBrk="0" hangingPunct="1">
              <a:spcBef>
                <a:spcPts val="1200"/>
              </a:spcBef>
              <a:spcAft>
                <a:spcPts val="1200"/>
              </a:spcAft>
              <a:buClrTx/>
              <a:buSzTx/>
              <a:buFontTx/>
              <a:buNone/>
              <a:tabLst/>
              <a:defRPr/>
            </a:pPr>
            <a:r>
              <a:rPr kumimoji="0" lang="en-US" sz="2400" b="0" i="0" u="none" strike="noStrike" kern="0" cap="none" spc="0" normalizeH="0" baseline="0" noProof="0" dirty="0" smtClean="0">
                <a:ln>
                  <a:noFill/>
                </a:ln>
                <a:solidFill>
                  <a:srgbClr val="272525"/>
                </a:solidFill>
                <a:effectLst/>
                <a:uLnTx/>
                <a:uFillTx/>
                <a:ea typeface="Inter" pitchFamily="34" charset="-122"/>
                <a:cs typeface="Inter" pitchFamily="34" charset="-120"/>
              </a:rPr>
              <a:t>Le THG est un facteur majeur dans la propagation rapide de la résistance aux antibiotiques. Les gènes conférant une résistance peuvent être transférés entre différentes espèces bactériennes, créant ainsi des "superbactéries" résistantes à plusieurs classes d'antibiotiques.</a:t>
            </a:r>
            <a:endParaRPr kumimoji="0" lang="en-US" sz="2400" b="0" i="0" u="none" strike="noStrike" kern="0" cap="none" spc="0" normalizeH="0" baseline="0" noProof="0" dirty="0">
              <a:ln>
                <a:noFill/>
              </a:ln>
              <a:solidFill>
                <a:prstClr val="black"/>
              </a:solidFill>
              <a:effectLst/>
              <a:uLnTx/>
              <a:uFillTx/>
            </a:endParaRPr>
          </a:p>
        </p:txBody>
      </p:sp>
      <p:sp>
        <p:nvSpPr>
          <p:cNvPr id="16" name="Rectangle 15"/>
          <p:cNvSpPr/>
          <p:nvPr/>
        </p:nvSpPr>
        <p:spPr>
          <a:xfrm>
            <a:off x="752884" y="3604388"/>
            <a:ext cx="5877186" cy="461665"/>
          </a:xfrm>
          <a:prstGeom prst="rect">
            <a:avLst/>
          </a:prstGeom>
        </p:spPr>
        <p:txBody>
          <a:bodyPr wrap="none">
            <a:spAutoFit/>
          </a:bodyPr>
          <a:lstStyle/>
          <a:p>
            <a:pPr marL="285750" indent="-285750">
              <a:buFont typeface="Arial" panose="020B0604020202020204" pitchFamily="34" charset="0"/>
              <a:buChar char="•"/>
            </a:pPr>
            <a:r>
              <a:rPr lang="fr-FR" sz="2400" dirty="0" smtClean="0"/>
              <a:t>Acquisition rapide de nouvelles résistances</a:t>
            </a:r>
            <a:r>
              <a:rPr lang="fr-FR" dirty="0" smtClean="0"/>
              <a:t>.</a:t>
            </a:r>
            <a:endParaRPr lang="fr-FR" dirty="0"/>
          </a:p>
        </p:txBody>
      </p:sp>
      <p:sp>
        <p:nvSpPr>
          <p:cNvPr id="17" name="Rectangle 16"/>
          <p:cNvSpPr/>
          <p:nvPr/>
        </p:nvSpPr>
        <p:spPr>
          <a:xfrm>
            <a:off x="752884" y="4271600"/>
            <a:ext cx="5742045" cy="830997"/>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srgbClr val="272525"/>
                </a:solidFill>
                <a:effectLst/>
                <a:uLnTx/>
                <a:uFillTx/>
                <a:latin typeface="Inter" pitchFamily="34" charset="0"/>
                <a:ea typeface="Inter" pitchFamily="34" charset="-122"/>
                <a:cs typeface="Inter" pitchFamily="34" charset="-120"/>
              </a:rPr>
              <a:t>Propagation entre espèces bactériennes diverses</a:t>
            </a:r>
            <a:endParaRPr kumimoji="0" lang="fr-FR" sz="2400" b="0" i="0" u="none" strike="noStrike" kern="0" cap="none" spc="0" normalizeH="0" baseline="0" noProof="0" dirty="0" smtClean="0">
              <a:ln>
                <a:noFill/>
              </a:ln>
              <a:solidFill>
                <a:sysClr val="windowText" lastClr="000000"/>
              </a:solidFill>
              <a:effectLst/>
              <a:uLnTx/>
              <a:uFillTx/>
            </a:endParaRPr>
          </a:p>
        </p:txBody>
      </p:sp>
      <p:sp>
        <p:nvSpPr>
          <p:cNvPr id="18" name="Rectangle 17"/>
          <p:cNvSpPr/>
          <p:nvPr/>
        </p:nvSpPr>
        <p:spPr>
          <a:xfrm>
            <a:off x="752884" y="5246588"/>
            <a:ext cx="5742045" cy="830997"/>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srgbClr val="272525"/>
                </a:solidFill>
                <a:effectLst/>
                <a:uLnTx/>
                <a:uFillTx/>
                <a:latin typeface="Inter" pitchFamily="34" charset="0"/>
                <a:ea typeface="Inter" pitchFamily="34" charset="-122"/>
                <a:cs typeface="Inter" pitchFamily="34" charset="-120"/>
              </a:rPr>
              <a:t>Menace croissante pour la santé publique mondiale</a:t>
            </a:r>
            <a:endParaRPr kumimoji="0" lang="fr-FR" sz="24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58762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500"/>
                                        <p:tgtEl>
                                          <p:spTgt spid="1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Effect transition="in" filter="fade">
                                      <p:cBhvr>
                                        <p:cTn id="28" dur="500"/>
                                        <p:tgtEl>
                                          <p:spTgt spid="1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706" y="208056"/>
            <a:ext cx="6669741" cy="1349087"/>
          </a:xfrm>
          <a:prstGeom prst="rect">
            <a:avLst/>
          </a:prstGeom>
        </p:spPr>
        <p:txBody>
          <a:bodyPr wrap="square">
            <a:spAutoFit/>
          </a:bodyPr>
          <a:lstStyle/>
          <a:p>
            <a:pPr marL="0" marR="0" lvl="0" indent="0" defTabSz="914400" eaLnBrk="1" fontAlgn="auto" latinLnBrk="0" hangingPunct="1">
              <a:lnSpc>
                <a:spcPts val="4850"/>
              </a:lnSpc>
              <a:spcBef>
                <a:spcPts val="0"/>
              </a:spcBef>
              <a:spcAft>
                <a:spcPts val="0"/>
              </a:spcAft>
              <a:buClrTx/>
              <a:buSzTx/>
              <a:buFontTx/>
              <a:buNone/>
              <a:tabLst/>
              <a:defRPr/>
            </a:pPr>
            <a:r>
              <a:rPr kumimoji="0" lang="en-US" sz="4000" b="1" i="0" u="none" strike="noStrike" kern="0" cap="none" spc="0" normalizeH="0" baseline="0" noProof="0" dirty="0" smtClean="0">
                <a:ln>
                  <a:noFill/>
                </a:ln>
                <a:solidFill>
                  <a:srgbClr val="000000"/>
                </a:solidFill>
                <a:effectLst/>
                <a:uLnTx/>
                <a:uFillTx/>
                <a:latin typeface="Inter Bold" pitchFamily="34" charset="0"/>
                <a:ea typeface="Inter Bold" pitchFamily="34" charset="-122"/>
                <a:cs typeface="Inter Bold" pitchFamily="34" charset="-120"/>
              </a:rPr>
              <a:t>Impact du THG sur la pathogénicité bactérienne:</a:t>
            </a:r>
            <a:endParaRPr kumimoji="0" lang="en-US" sz="4000" b="1" i="0" u="none" strike="noStrike" kern="0" cap="none" spc="0" normalizeH="0" baseline="0" noProof="0" dirty="0">
              <a:ln>
                <a:noFill/>
              </a:ln>
              <a:solidFill>
                <a:prstClr val="black"/>
              </a:solidFill>
              <a:effectLst/>
              <a:uLnTx/>
              <a:uFillTx/>
            </a:endParaRPr>
          </a:p>
        </p:txBody>
      </p:sp>
      <p:pic>
        <p:nvPicPr>
          <p:cNvPr id="8" name="Image 0" descr="preencoded.png"/>
          <p:cNvPicPr>
            <a:picLocks noChangeAspect="1"/>
          </p:cNvPicPr>
          <p:nvPr/>
        </p:nvPicPr>
        <p:blipFill>
          <a:blip r:embed="rId2"/>
          <a:stretch>
            <a:fillRect/>
          </a:stretch>
        </p:blipFill>
        <p:spPr>
          <a:xfrm>
            <a:off x="6871446" y="0"/>
            <a:ext cx="5320553" cy="6858000"/>
          </a:xfrm>
          <a:prstGeom prst="rect">
            <a:avLst/>
          </a:prstGeom>
        </p:spPr>
      </p:pic>
      <p:sp>
        <p:nvSpPr>
          <p:cNvPr id="9" name="Rectangle 8"/>
          <p:cNvSpPr/>
          <p:nvPr/>
        </p:nvSpPr>
        <p:spPr>
          <a:xfrm>
            <a:off x="201705" y="1557143"/>
            <a:ext cx="6669739" cy="5262979"/>
          </a:xfrm>
          <a:prstGeom prst="rect">
            <a:avLst/>
          </a:prstGeom>
        </p:spPr>
        <p:txBody>
          <a:bodyPr wrap="square">
            <a:spAutoFit/>
          </a:bodyPr>
          <a:lstStyle/>
          <a:p>
            <a:pPr algn="ctr"/>
            <a:r>
              <a:rPr lang="fr-FR" sz="2400" dirty="0"/>
              <a:t>Le THG ne se limite pas à la résistance aux antibiotiques ; il joue également un rôle prépondérant dans l'évolution de la pathogénicité bactérienne. Les bactéries peuvent acquérir des "îlots de pathogénicité" entiers, qui sont des segments d'ADN contenant des gènes codant pour des facteurs de virulence tels que des toxines, des adhésines ou des systèmes de sécrétion. Ces acquisitions transforment des bactéries inoffensives en agents pathogènes virulents, capables de causer des maladies graves chez l'homme, les animaux et les plantes. L'étude du THG est donc essentielle pour comprendre et contrer l'émergence de nouvelles souches pathogènes.</a:t>
            </a:r>
          </a:p>
        </p:txBody>
      </p:sp>
    </p:spTree>
    <p:extLst>
      <p:ext uri="{BB962C8B-B14F-4D97-AF65-F5344CB8AC3E}">
        <p14:creationId xmlns:p14="http://schemas.microsoft.com/office/powerpoint/2010/main" val="2066027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400" y="551934"/>
            <a:ext cx="6452407" cy="707886"/>
          </a:xfrm>
          <a:prstGeom prst="rect">
            <a:avLst/>
          </a:prstGeom>
        </p:spPr>
        <p:txBody>
          <a:bodyPr wrap="none">
            <a:spAutoFit/>
          </a:bodyPr>
          <a:lstStyle/>
          <a:p>
            <a:r>
              <a:rPr lang="fr-FR" sz="4000" b="1" dirty="0">
                <a:latin typeface="Inter Bold"/>
                <a:ea typeface="Inter" panose="020B0604020202020204" charset="0"/>
              </a:rPr>
              <a:t>Conséquences </a:t>
            </a:r>
            <a:r>
              <a:rPr lang="fr-FR" sz="4000" b="1" dirty="0" smtClean="0">
                <a:latin typeface="Inter Bold"/>
                <a:ea typeface="Inter" panose="020B0604020202020204" charset="0"/>
              </a:rPr>
              <a:t>pratiques:</a:t>
            </a:r>
            <a:endParaRPr lang="fr-FR" sz="4000" b="1" dirty="0">
              <a:latin typeface="Inter Bold"/>
              <a:ea typeface="Inter" panose="020B0604020202020204" charset="0"/>
            </a:endParaRPr>
          </a:p>
        </p:txBody>
      </p:sp>
      <p:sp>
        <p:nvSpPr>
          <p:cNvPr id="5" name="Rectangle 4"/>
          <p:cNvSpPr/>
          <p:nvPr/>
        </p:nvSpPr>
        <p:spPr>
          <a:xfrm>
            <a:off x="406400" y="1676400"/>
            <a:ext cx="5689600" cy="3913059"/>
          </a:xfrm>
          <a:prstGeom prst="rect">
            <a:avLst/>
          </a:prstGeom>
        </p:spPr>
        <p:txBody>
          <a:bodyPr wrap="square">
            <a:spAutoFit/>
          </a:bodyPr>
          <a:lstStyle/>
          <a:p>
            <a:pPr algn="ctr">
              <a:lnSpc>
                <a:spcPct val="150000"/>
              </a:lnSpc>
            </a:pPr>
            <a:r>
              <a:rPr lang="fr-FR" sz="2400" dirty="0"/>
              <a:t>La dissémination de gènes de résistance aux antibiotiques via THG pose un défi majeur en santé humaine, illustrant l'impact concret sur l'évolution bactérienne pathogène. Ces transferts, fréquents chez les procaryotes, ont modelé leurs génomes sur des échelles de temps courtes.</a:t>
            </a:r>
          </a:p>
        </p:txBody>
      </p:sp>
      <p:pic>
        <p:nvPicPr>
          <p:cNvPr id="6" name="Image 5"/>
          <p:cNvPicPr>
            <a:picLocks noChangeAspect="1"/>
          </p:cNvPicPr>
          <p:nvPr/>
        </p:nvPicPr>
        <p:blipFill>
          <a:blip r:embed="rId2"/>
          <a:stretch>
            <a:fillRect/>
          </a:stretch>
        </p:blipFill>
        <p:spPr>
          <a:xfrm>
            <a:off x="7416800" y="551934"/>
            <a:ext cx="4563139" cy="5672723"/>
          </a:xfrm>
          <a:prstGeom prst="rect">
            <a:avLst/>
          </a:prstGeom>
        </p:spPr>
      </p:pic>
    </p:spTree>
    <p:extLst>
      <p:ext uri="{BB962C8B-B14F-4D97-AF65-F5344CB8AC3E}">
        <p14:creationId xmlns:p14="http://schemas.microsoft.com/office/powerpoint/2010/main" val="338818446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301</TotalTime>
  <Words>1280</Words>
  <Application>Microsoft Office PowerPoint</Application>
  <PresentationFormat>Grand écran</PresentationFormat>
  <Paragraphs>58</Paragraphs>
  <Slides>18</Slides>
  <Notes>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18</vt:i4>
      </vt:variant>
    </vt:vector>
  </HeadingPairs>
  <TitlesOfParts>
    <vt:vector size="28" baseType="lpstr">
      <vt:lpstr>Algerian</vt:lpstr>
      <vt:lpstr>Arial</vt:lpstr>
      <vt:lpstr>Calibri</vt:lpstr>
      <vt:lpstr>Calibri Light</vt:lpstr>
      <vt:lpstr>Castellar</vt:lpstr>
      <vt:lpstr>Inter</vt:lpstr>
      <vt:lpstr>Inter Bold</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HP</cp:lastModifiedBy>
  <cp:revision>30</cp:revision>
  <dcterms:created xsi:type="dcterms:W3CDTF">2025-12-02T19:09:51Z</dcterms:created>
  <dcterms:modified xsi:type="dcterms:W3CDTF">2025-12-15T14:39:23Z</dcterms:modified>
</cp:coreProperties>
</file>